
<file path=[Content_Types].xml><?xml version="1.0" encoding="utf-8"?>
<Types xmlns="http://schemas.openxmlformats.org/package/2006/content-types">
  <Default Extension="png" ContentType="image/png"/>
  <Default Extension="webp" ContentType="image/webp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0"/>
  </p:notesMasterIdLst>
  <p:handoutMasterIdLst>
    <p:handoutMasterId r:id="rId61"/>
  </p:handoutMasterIdLst>
  <p:sldIdLst>
    <p:sldId id="256" r:id="rId3"/>
    <p:sldId id="371" r:id="rId4"/>
    <p:sldId id="478" r:id="rId5"/>
    <p:sldId id="368" r:id="rId6"/>
    <p:sldId id="369" r:id="rId7"/>
    <p:sldId id="370" r:id="rId8"/>
    <p:sldId id="367" r:id="rId9"/>
    <p:sldId id="447" r:id="rId10"/>
    <p:sldId id="373" r:id="rId11"/>
    <p:sldId id="374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524" r:id="rId26"/>
    <p:sldId id="525" r:id="rId27"/>
    <p:sldId id="463" r:id="rId28"/>
    <p:sldId id="440" r:id="rId29"/>
    <p:sldId id="417" r:id="rId30"/>
    <p:sldId id="472" r:id="rId31"/>
    <p:sldId id="471" r:id="rId32"/>
    <p:sldId id="473" r:id="rId33"/>
    <p:sldId id="349" r:id="rId34"/>
    <p:sldId id="323" r:id="rId35"/>
    <p:sldId id="414" r:id="rId36"/>
    <p:sldId id="366" r:id="rId37"/>
    <p:sldId id="475" r:id="rId38"/>
    <p:sldId id="449" r:id="rId39"/>
    <p:sldId id="450" r:id="rId40"/>
    <p:sldId id="454" r:id="rId41"/>
    <p:sldId id="455" r:id="rId42"/>
    <p:sldId id="344" r:id="rId43"/>
    <p:sldId id="346" r:id="rId44"/>
    <p:sldId id="363" r:id="rId45"/>
    <p:sldId id="327" r:id="rId46"/>
    <p:sldId id="459" r:id="rId47"/>
    <p:sldId id="267" r:id="rId48"/>
    <p:sldId id="343" r:id="rId49"/>
    <p:sldId id="280" r:id="rId50"/>
    <p:sldId id="462" r:id="rId51"/>
    <p:sldId id="338" r:id="rId52"/>
    <p:sldId id="341" r:id="rId53"/>
    <p:sldId id="460" r:id="rId54"/>
    <p:sldId id="342" r:id="rId55"/>
    <p:sldId id="345" r:id="rId56"/>
    <p:sldId id="347" r:id="rId57"/>
    <p:sldId id="461" r:id="rId58"/>
    <p:sldId id="499" r:id="rId59"/>
  </p:sldIdLst>
  <p:sldSz cx="9144000" cy="6858000" type="screen4x3"/>
  <p:notesSz cx="6761163" cy="9942513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4694" autoAdjust="0"/>
  </p:normalViewPr>
  <p:slideViewPr>
    <p:cSldViewPr>
      <p:cViewPr varScale="1">
        <p:scale>
          <a:sx n="108" d="100"/>
          <a:sy n="108" d="100"/>
        </p:scale>
        <p:origin x="17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0161E-0F78-45E3-B275-149B82AF1AD3}" type="datetimeFigureOut">
              <a:rPr lang="cs-CZ" smtClean="0"/>
              <a:pPr/>
              <a:t>18.09.2022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98A22-A276-45C4-8BF6-24A1D0D2461E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E1F2-EF03-47DD-986D-50F6D859B545}" type="datetimeFigureOut">
              <a:rPr lang="cs-CZ" smtClean="0"/>
              <a:pPr/>
              <a:t>18.09.2022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34A86-F94F-4BEF-82FD-CA5B39AF7B5C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4A86-F94F-4BEF-82FD-CA5B39AF7B5C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434A86-F94F-4BEF-82FD-CA5B39AF7B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1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434A86-F94F-4BEF-82FD-CA5B39AF7B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11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434A86-F94F-4BEF-82FD-CA5B39AF7B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29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434A86-F94F-4BEF-82FD-CA5B39AF7B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23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8100" y="230188"/>
            <a:ext cx="3979863" cy="2984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53146" y="3252366"/>
            <a:ext cx="6420208" cy="7118052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FB5674-2F74-4782-996D-40F25906E44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01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2C5D-CA99-441B-80B1-98193F87DE34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C1C8B-CAD8-44E8-AECF-3F65C6F60DD7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593D7-D99F-4F0B-88A2-186E0BB4B75C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355600" y="4513236"/>
            <a:ext cx="8051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3" y="1482103"/>
            <a:ext cx="886270" cy="11707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6" y="2774661"/>
            <a:ext cx="8208262" cy="16340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3600" b="1" kern="1200" dirty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lang="en-US" dirty="0"/>
              <a:t>Presentation Title – 1 or 2 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6" y="4672117"/>
            <a:ext cx="8208963" cy="475764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1800" kern="1200" baseline="0" dirty="0" smtClean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lang="en-US" dirty="0"/>
              <a:t>Name of presenter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6" y="5147880"/>
            <a:ext cx="8208963" cy="471947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1800" kern="1200" baseline="0" dirty="0" smtClean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Location and date of presentation</a:t>
            </a:r>
            <a:endParaRPr lang="en-GB" dirty="0"/>
          </a:p>
        </p:txBody>
      </p:sp>
      <p:sp>
        <p:nvSpPr>
          <p:cNvPr id="20" name="Footer Placeholder 11"/>
          <p:cNvSpPr txBox="1">
            <a:spLocks/>
          </p:cNvSpPr>
          <p:nvPr userDrawn="1"/>
        </p:nvSpPr>
        <p:spPr>
          <a:xfrm>
            <a:off x="85356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9891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 &amp; 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27291" y="5826482"/>
            <a:ext cx="8874208" cy="743644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BB51"/>
              </a:buClr>
              <a:buSzTx/>
              <a:buFontTx/>
              <a:buNone/>
              <a:tabLst/>
              <a:defRPr lang="en-US" sz="1400" b="1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+mn-ea"/>
                <a:cs typeface="Segoe UI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BB51"/>
              </a:buClr>
              <a:buSzTx/>
              <a:buFontTx/>
              <a:buNone/>
              <a:tabLst/>
              <a:defRPr/>
            </a:pPr>
            <a:r>
              <a:rPr 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/>
              </a:rPr>
              <a:t>Key point – centered</a:t>
            </a:r>
            <a:r>
              <a:rPr lang="en-US" sz="140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/>
              </a:rPr>
              <a:t>, 1 or 2 lines, size 14, bold </a:t>
            </a:r>
            <a:endParaRPr lang="en-US" sz="1400" i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Segoe UI"/>
            </a:endParaRPr>
          </a:p>
        </p:txBody>
      </p:sp>
      <p:sp>
        <p:nvSpPr>
          <p:cNvPr id="16" name="Text Placeholder 15"/>
          <p:cNvSpPr>
            <a:spLocks noGrp="1" noRot="1" noMove="1" noResize="1"/>
          </p:cNvSpPr>
          <p:nvPr>
            <p:ph type="body" sz="quarter" idx="10" hasCustomPrompt="1"/>
            <p:custDataLst>
              <p:tags r:id="rId2"/>
            </p:custDataLst>
          </p:nvPr>
        </p:nvSpPr>
        <p:spPr>
          <a:xfrm>
            <a:off x="66334" y="152312"/>
            <a:ext cx="8299450" cy="58843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000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2"/>
                  </a:solidFill>
                </a:uFill>
                <a:latin typeface="Century Gothic"/>
                <a:ea typeface="+mj-ea"/>
                <a:cs typeface="Century Gothic"/>
              </a:defRPr>
            </a:lvl1pPr>
          </a:lstStyle>
          <a:p>
            <a:pPr lvl="0"/>
            <a:r>
              <a:rPr lang="en-US" dirty="0"/>
              <a:t>Title – one line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4383" y="758805"/>
            <a:ext cx="88471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EA-gree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24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 noRot="1" noMove="1" noResize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66334" y="152312"/>
            <a:ext cx="8299450" cy="58843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000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2"/>
                  </a:solidFill>
                </a:uFill>
                <a:latin typeface="Century Gothic"/>
                <a:ea typeface="+mj-ea"/>
                <a:cs typeface="Century Gothic"/>
              </a:defRPr>
            </a:lvl1pPr>
          </a:lstStyle>
          <a:p>
            <a:pPr lvl="0"/>
            <a:r>
              <a:rPr lang="en-US" dirty="0"/>
              <a:t>Title – one line</a:t>
            </a:r>
          </a:p>
        </p:txBody>
      </p:sp>
      <p:sp>
        <p:nvSpPr>
          <p:cNvPr id="7" name="Text Placeholder 6"/>
          <p:cNvSpPr>
            <a:spLocks noGrp="1" noRot="1" noMove="1" noResize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211863" y="1049334"/>
            <a:ext cx="8604250" cy="547878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</a:lstStyle>
          <a:p>
            <a:pPr lvl="0"/>
            <a:r>
              <a:rPr lang="en-US" dirty="0"/>
              <a:t>Insert text/bulleted list here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4383" y="758805"/>
            <a:ext cx="88471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EA-green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7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371600" y="2799700"/>
            <a:ext cx="6807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23894" y="1176671"/>
            <a:ext cx="6854906" cy="1633632"/>
          </a:xfrm>
        </p:spPr>
        <p:txBody>
          <a:bodyPr anchor="b">
            <a:normAutofit/>
          </a:bodyPr>
          <a:lstStyle>
            <a:lvl1pPr marL="0" indent="0">
              <a:buNone/>
              <a:defRPr sz="3600" b="1" baseline="0">
                <a:latin typeface="+mj-lt"/>
              </a:defRPr>
            </a:lvl1pPr>
          </a:lstStyle>
          <a:p>
            <a:pPr lvl="0"/>
            <a:r>
              <a:rPr lang="en-US" dirty="0"/>
              <a:t>Transition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93044" y="2956949"/>
            <a:ext cx="6685756" cy="22101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Line one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8732521" y="6532399"/>
            <a:ext cx="39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4799F3-3F86-C642-B304-67475E311803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CA08A3-1621-F24B-9DD1-5099C4758226}"/>
              </a:ext>
            </a:extLst>
          </p:cNvPr>
          <p:cNvSpPr txBox="1">
            <a:spLocks/>
          </p:cNvSpPr>
          <p:nvPr userDrawn="1"/>
        </p:nvSpPr>
        <p:spPr>
          <a:xfrm>
            <a:off x="85356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5577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6" y="1510830"/>
            <a:ext cx="2029626" cy="268111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" y="4241876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1200" baseline="0" dirty="0" err="1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www.iea.org</a:t>
            </a:r>
            <a:endParaRPr lang="en-US" sz="2800" kern="1200" baseline="0" dirty="0">
              <a:solidFill>
                <a:schemeClr val="bg1">
                  <a:lumMod val="50000"/>
                </a:schemeClr>
              </a:solidFill>
              <a:latin typeface="Century Gothic"/>
              <a:ea typeface="+mn-ea"/>
              <a:cs typeface="Century Gothic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439344" y="4947029"/>
            <a:ext cx="10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baseline="0" dirty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IEA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7" y="5002081"/>
            <a:ext cx="294930" cy="3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947B3-A943-4D2E-A31A-07992B7B4A41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4F4D-7E14-4086-A10A-53CF98F1F200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4150-BDBE-4AE3-ADBA-51A1AD948564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DCCC-C422-45EB-A446-3164D40952F5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94B3-929D-407B-A1C7-69BB5F482D70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5033-0DD1-4D07-A857-07CF7582F7A9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E437-3160-4EE2-9793-D44711FD893A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F77E-BBAD-4B18-8A24-D7A607C7A59E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F4562-5354-4936-8980-85148063E3DD}" type="datetime1">
              <a:rPr lang="cs-CZ" smtClean="0"/>
              <a:pPr/>
              <a:t>18.09.2022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66023"/>
            <a:ext cx="8780338" cy="5143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1" y="6532399"/>
            <a:ext cx="39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4799F3-3F86-C642-B304-67475E311803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0C851D7E-81E1-674D-ACBC-10EB28904DE5}"/>
              </a:ext>
            </a:extLst>
          </p:cNvPr>
          <p:cNvSpPr txBox="1">
            <a:spLocks/>
          </p:cNvSpPr>
          <p:nvPr/>
        </p:nvSpPr>
        <p:spPr>
          <a:xfrm>
            <a:off x="84570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04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spcBef>
          <a:spcPts val="2200"/>
        </a:spcBef>
        <a:buClr>
          <a:schemeClr val="bg1">
            <a:lumMod val="65000"/>
          </a:schemeClr>
        </a:buClr>
        <a:buSzPct val="10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spcBef>
          <a:spcPts val="500"/>
        </a:spcBef>
        <a:buClr>
          <a:schemeClr val="bg1">
            <a:lumMod val="65000"/>
          </a:schemeClr>
        </a:buClr>
        <a:buSzPct val="100000"/>
        <a:buFont typeface="Segoe UI" panose="020B0502040204020203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180000" algn="l" defTabSz="914400" rtl="0" eaLnBrk="1" latinLnBrk="0" hangingPunct="1">
        <a:spcBef>
          <a:spcPts val="500"/>
        </a:spcBef>
        <a:buClr>
          <a:schemeClr val="bg1">
            <a:lumMod val="75000"/>
          </a:schemeClr>
        </a:buClr>
        <a:buFont typeface="Segoe UI" panose="020B0502040204020203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∙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t.com/content/6c6352c3-cb60-48e5-aa5e-7cf02328f544" TargetMode="External"/><Relationship Id="rId3" Type="http://schemas.openxmlformats.org/officeDocument/2006/relationships/hyperlink" Target="https://www.ft.com/content/865ee6bd-673e-4810-8726-6f7e007d5d0a" TargetMode="External"/><Relationship Id="rId7" Type="http://schemas.openxmlformats.org/officeDocument/2006/relationships/hyperlink" Target="https://blogs.imf.org/2022/07/19/how-a-russian-natural-gas-cutoff-could-weigh-on-europes-economies" TargetMode="External"/><Relationship Id="rId2" Type="http://schemas.openxmlformats.org/officeDocument/2006/relationships/hyperlink" Target="https://education.nationalgeographic.org/resource/europe-m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ergypost.eu/how-could-germany-wind-down-russian-oil-imports-by-the-end-of-2022" TargetMode="External"/><Relationship Id="rId5" Type="http://schemas.openxmlformats.org/officeDocument/2006/relationships/hyperlink" Target="https://mero.cz/wp-content/uploads/2021/05/mapa-evropa-3.png" TargetMode="External"/><Relationship Id="rId10" Type="http://schemas.openxmlformats.org/officeDocument/2006/relationships/hyperlink" Target="https://www.naturalgasworld.com/china-en-route-to-being-worlds-largest-lng-import-market-lng-condensed-68174" TargetMode="External"/><Relationship Id="rId4" Type="http://schemas.openxmlformats.org/officeDocument/2006/relationships/hyperlink" Target="https://www.cappo.cz/cisla-a-fakta/spotreba-pohonnych-hmot-v-cr" TargetMode="External"/><Relationship Id="rId9" Type="http://schemas.openxmlformats.org/officeDocument/2006/relationships/hyperlink" Target="https://www.marinetraffic.com/blog/wp-content/uploads/2022/01/Screenshot-2022-01-11T171843.701.p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476673"/>
            <a:ext cx="7772400" cy="312377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Energetická bezpečnost 2022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Georgia" pitchFamily="18" charset="0"/>
              </a:rPr>
              <a:t>Václav Bartuška</a:t>
            </a:r>
          </a:p>
          <a:p>
            <a:r>
              <a:rPr lang="cs-CZ" i="1" dirty="0">
                <a:latin typeface="Georgia" pitchFamily="18" charset="0"/>
              </a:rPr>
              <a:t>úvodní přednáška FEL ČVUT 19.září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Covid-19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Jak mnoho zmizelo „jen“ díky jednomu viru:</a:t>
            </a:r>
          </a:p>
          <a:p>
            <a:pPr lvl="1"/>
            <a:r>
              <a:rPr lang="cs-CZ" sz="3600" dirty="0">
                <a:latin typeface="Georgia" pitchFamily="18" charset="0"/>
              </a:rPr>
              <a:t> otevřené hranice</a:t>
            </a:r>
          </a:p>
          <a:p>
            <a:pPr lvl="1"/>
            <a:r>
              <a:rPr lang="cs-CZ" sz="3600" dirty="0">
                <a:latin typeface="Georgia" pitchFamily="18" charset="0"/>
              </a:rPr>
              <a:t> volnost pohybu ve vlastní zemi</a:t>
            </a:r>
          </a:p>
          <a:p>
            <a:pPr lvl="1"/>
            <a:r>
              <a:rPr lang="cs-CZ" sz="3600" dirty="0">
                <a:latin typeface="Georgia" pitchFamily="18" charset="0"/>
              </a:rPr>
              <a:t> svoboda shromažďování</a:t>
            </a:r>
          </a:p>
          <a:p>
            <a:pPr lvl="1"/>
            <a:r>
              <a:rPr lang="cs-CZ" sz="3600" dirty="0">
                <a:latin typeface="Georgia" pitchFamily="18" charset="0"/>
              </a:rPr>
              <a:t> mnoho dalších samozřejmostí a jistot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29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Ruská válka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Ruská agrese proti Ukrajině přináší v energetice pro EU tyto změny:</a:t>
            </a:r>
          </a:p>
          <a:p>
            <a:pPr lvl="1"/>
            <a:r>
              <a:rPr lang="cs-CZ" sz="3200" dirty="0">
                <a:latin typeface="Georgia" pitchFamily="18" charset="0"/>
              </a:rPr>
              <a:t>nutnost nahradit ruskou ropu, zemní plyn, uhlí a jaderné palivo</a:t>
            </a:r>
          </a:p>
          <a:p>
            <a:pPr lvl="1"/>
            <a:r>
              <a:rPr lang="cs-CZ" sz="3200" dirty="0">
                <a:latin typeface="Georgia" pitchFamily="18" charset="0"/>
              </a:rPr>
              <a:t>návrat (dočasný) k uhlí a mazutu</a:t>
            </a:r>
          </a:p>
          <a:p>
            <a:pPr lvl="1"/>
            <a:r>
              <a:rPr lang="cs-CZ" sz="3200" dirty="0">
                <a:latin typeface="Georgia" pitchFamily="18" charset="0"/>
              </a:rPr>
              <a:t>„sekuritizaci“ energetiky (neboli návrat normálního uvažování)</a:t>
            </a:r>
          </a:p>
          <a:p>
            <a:pPr lvl="1"/>
            <a:endParaRPr lang="cs-CZ" sz="3200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64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6250706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Ropa</a:t>
            </a:r>
          </a:p>
        </p:txBody>
      </p:sp>
    </p:spTree>
    <p:extLst>
      <p:ext uri="{BB962C8B-B14F-4D97-AF65-F5344CB8AC3E}">
        <p14:creationId xmlns:p14="http://schemas.microsoft.com/office/powerpoint/2010/main" val="159301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7E8AEC7-AF46-0851-304D-93E164BC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6B97525-2EEB-3541-1436-709D71F5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" y="-1"/>
            <a:ext cx="9140924" cy="68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FE38172-1A71-D8CB-A8F2-10E0BAD9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866880D-D97C-0D8F-1DC4-B333454E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805"/>
            <a:ext cx="9144000" cy="50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3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E2F80086-EB1B-BC48-1D3B-9CFD5D22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Spotřeba pohonných hmot v České republice, 2020-2022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2F784F3B-9E13-8B1E-4D60-E10974EB0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ulka 3">
            <a:extLst>
              <a:ext uri="{FF2B5EF4-FFF2-40B4-BE49-F238E27FC236}">
                <a16:creationId xmlns:a16="http://schemas.microsoft.com/office/drawing/2014/main" id="{F8B2ABE9-E57B-3035-0527-4B3AC80B7F0E}"/>
              </a:ext>
            </a:extLst>
          </p:cNvPr>
          <p:cNvGraphicFramePr>
            <a:graphicFrameLocks noGrp="1"/>
          </p:cNvGraphicFramePr>
          <p:nvPr/>
        </p:nvGraphicFramePr>
        <p:xfrm>
          <a:off x="467544" y="2035570"/>
          <a:ext cx="8219256" cy="355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814">
                  <a:extLst>
                    <a:ext uri="{9D8B030D-6E8A-4147-A177-3AD203B41FA5}">
                      <a16:colId xmlns:a16="http://schemas.microsoft.com/office/drawing/2014/main" val="3743812048"/>
                    </a:ext>
                  </a:extLst>
                </a:gridCol>
                <a:gridCol w="2054814">
                  <a:extLst>
                    <a:ext uri="{9D8B030D-6E8A-4147-A177-3AD203B41FA5}">
                      <a16:colId xmlns:a16="http://schemas.microsoft.com/office/drawing/2014/main" val="2672556094"/>
                    </a:ext>
                  </a:extLst>
                </a:gridCol>
                <a:gridCol w="2054814">
                  <a:extLst>
                    <a:ext uri="{9D8B030D-6E8A-4147-A177-3AD203B41FA5}">
                      <a16:colId xmlns:a16="http://schemas.microsoft.com/office/drawing/2014/main" val="1434383694"/>
                    </a:ext>
                  </a:extLst>
                </a:gridCol>
                <a:gridCol w="2054814">
                  <a:extLst>
                    <a:ext uri="{9D8B030D-6E8A-4147-A177-3AD203B41FA5}">
                      <a16:colId xmlns:a16="http://schemas.microsoft.com/office/drawing/2014/main" val="3514588307"/>
                    </a:ext>
                  </a:extLst>
                </a:gridCol>
              </a:tblGrid>
              <a:tr h="1374460"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2020</a:t>
                      </a:r>
                    </a:p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(leden-květen)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2021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latin typeface="Georgia" panose="02040502050405020303" pitchFamily="18" charset="0"/>
                        </a:rPr>
                        <a:t>(leden-květen)</a:t>
                      </a:r>
                    </a:p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2022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>
                          <a:latin typeface="Georgia" panose="02040502050405020303" pitchFamily="18" charset="0"/>
                        </a:rPr>
                        <a:t>(leden-květen)</a:t>
                      </a:r>
                    </a:p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772810"/>
                  </a:ext>
                </a:extLst>
              </a:tr>
              <a:tr h="1089605"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benzín</a:t>
                      </a: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(miliony litrů)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623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21796"/>
                  </a:ext>
                </a:extLst>
              </a:tr>
              <a:tr h="1089605"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nafta</a:t>
                      </a: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(miliony litrů)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1850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1923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2058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2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4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4375143-2F38-04B7-2BD1-7C12A6C0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56A2CFF-AA95-9B41-36A0-140D17430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1" y="0"/>
            <a:ext cx="8402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78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49808720-3692-FF55-FD92-9A088E6B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341F001-FE0B-4B94-A6D2-EF905F4C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89"/>
            <a:ext cx="9144000" cy="67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6250706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Zemní plyn</a:t>
            </a:r>
          </a:p>
        </p:txBody>
      </p:sp>
    </p:spTree>
    <p:extLst>
      <p:ext uri="{BB962C8B-B14F-4D97-AF65-F5344CB8AC3E}">
        <p14:creationId xmlns:p14="http://schemas.microsoft.com/office/powerpoint/2010/main" val="66971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0800E60-6D0C-26FE-3792-DB085AD8B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0FC9175-ECA7-71A4-68A3-A6183C94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Přelomový čas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Jak moc se v Evropě změnilo po 24. únoru 2022 dohlédneme v úplnosti až za nějaký čas</a:t>
            </a:r>
          </a:p>
          <a:p>
            <a:endParaRPr lang="cs-CZ" sz="3600" i="1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Je však nesporné, že jednou z nejvíce proměněných oblastí bude energetika</a:t>
            </a:r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75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E2F80086-EB1B-BC48-1D3B-9CFD5D22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Čím nahradíme </a:t>
            </a:r>
            <a:br>
              <a:rPr lang="cs-CZ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ruský zemní plyn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2F784F3B-9E13-8B1E-4D60-E10974EB0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" name="Tabulka 3">
            <a:extLst>
              <a:ext uri="{FF2B5EF4-FFF2-40B4-BE49-F238E27FC236}">
                <a16:creationId xmlns:a16="http://schemas.microsoft.com/office/drawing/2014/main" id="{F8B2ABE9-E57B-3035-0527-4B3AC80B7F0E}"/>
              </a:ext>
            </a:extLst>
          </p:cNvPr>
          <p:cNvGraphicFramePr>
            <a:graphicFrameLocks noGrp="1"/>
          </p:cNvGraphicFramePr>
          <p:nvPr/>
        </p:nvGraphicFramePr>
        <p:xfrm>
          <a:off x="503852" y="2062064"/>
          <a:ext cx="8182950" cy="3733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28">
                  <a:extLst>
                    <a:ext uri="{9D8B030D-6E8A-4147-A177-3AD203B41FA5}">
                      <a16:colId xmlns:a16="http://schemas.microsoft.com/office/drawing/2014/main" val="3743812048"/>
                    </a:ext>
                  </a:extLst>
                </a:gridCol>
                <a:gridCol w="1539822">
                  <a:extLst>
                    <a:ext uri="{9D8B030D-6E8A-4147-A177-3AD203B41FA5}">
                      <a16:colId xmlns:a16="http://schemas.microsoft.com/office/drawing/2014/main" val="2672556094"/>
                    </a:ext>
                  </a:extLst>
                </a:gridCol>
                <a:gridCol w="1412506">
                  <a:extLst>
                    <a:ext uri="{9D8B030D-6E8A-4147-A177-3AD203B41FA5}">
                      <a16:colId xmlns:a16="http://schemas.microsoft.com/office/drawing/2014/main" val="1434383694"/>
                    </a:ext>
                  </a:extLst>
                </a:gridCol>
                <a:gridCol w="1315144">
                  <a:extLst>
                    <a:ext uri="{9D8B030D-6E8A-4147-A177-3AD203B41FA5}">
                      <a16:colId xmlns:a16="http://schemas.microsoft.com/office/drawing/2014/main" val="3514588307"/>
                    </a:ext>
                  </a:extLst>
                </a:gridCol>
                <a:gridCol w="1363825">
                  <a:extLst>
                    <a:ext uri="{9D8B030D-6E8A-4147-A177-3AD203B41FA5}">
                      <a16:colId xmlns:a16="http://schemas.microsoft.com/office/drawing/2014/main" val="3786142286"/>
                    </a:ext>
                  </a:extLst>
                </a:gridCol>
                <a:gridCol w="1363825">
                  <a:extLst>
                    <a:ext uri="{9D8B030D-6E8A-4147-A177-3AD203B41FA5}">
                      <a16:colId xmlns:a16="http://schemas.microsoft.com/office/drawing/2014/main" val="4219856245"/>
                    </a:ext>
                  </a:extLst>
                </a:gridCol>
              </a:tblGrid>
              <a:tr h="1364212"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odstavení plynových elektráren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náhradní paliva (uhlí, mazut)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úspory, účinnost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nové dovozy (Norsko, LNG)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chybí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72810"/>
                  </a:ext>
                </a:extLst>
              </a:tr>
              <a:tr h="1081481"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zima</a:t>
                      </a: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2022-2023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10 % spotřeby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15 %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10 %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20 %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>
                          <a:latin typeface="Georgia" panose="02040502050405020303" pitchFamily="18" charset="0"/>
                        </a:rPr>
                        <a:t>35 </a:t>
                      </a:r>
                      <a:r>
                        <a:rPr lang="cs-CZ" b="1" dirty="0">
                          <a:latin typeface="Georgia" panose="02040502050405020303" pitchFamily="18" charset="0"/>
                        </a:rPr>
                        <a:t>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21796"/>
                  </a:ext>
                </a:extLst>
              </a:tr>
              <a:tr h="1081481">
                <a:tc>
                  <a:txBody>
                    <a:bodyPr/>
                    <a:lstStyle/>
                    <a:p>
                      <a:pPr algn="ctr"/>
                      <a:endParaRPr lang="cs-CZ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do roku 2027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10 % spotřeby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0 %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40 %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50 %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b="1" dirty="0">
                        <a:latin typeface="Georgia" panose="02040502050405020303" pitchFamily="18" charset="0"/>
                      </a:endParaRPr>
                    </a:p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0 %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3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50DFD60D-5621-960C-B05F-4125AF67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0805CE1-F58F-B9AC-E685-CA77DEDA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963"/>
            <a:ext cx="9144000" cy="61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7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45A7F581-A389-46EB-5CD5-7A689DD5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501841C-3C9D-0F10-A131-E83321F3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642"/>
            <a:ext cx="9144000" cy="54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9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F4108B0-49DA-D953-9320-0CA58F19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4ACCDB9-B2CB-FDB0-D4DE-F0188C42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281"/>
            <a:ext cx="9144000" cy="5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71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6250706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A teď jeden </a:t>
            </a:r>
            <a:br>
              <a:rPr lang="cs-CZ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vzoreček</a:t>
            </a:r>
          </a:p>
        </p:txBody>
      </p:sp>
    </p:spTree>
    <p:extLst>
      <p:ext uri="{BB962C8B-B14F-4D97-AF65-F5344CB8AC3E}">
        <p14:creationId xmlns:p14="http://schemas.microsoft.com/office/powerpoint/2010/main" val="1032332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7931224" cy="625070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cs-CZ" sz="6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cs-CZ" sz="6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cs-CZ" sz="6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cs-CZ" sz="66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sz="6600" b="1" dirty="0" err="1">
                    <a:solidFill>
                      <a:schemeClr val="tx2"/>
                    </a:solidFill>
                    <a:latin typeface="Georgia" pitchFamily="18" charset="0"/>
                  </a:rPr>
                  <a:t>C</a:t>
                </a:r>
                <a:r>
                  <a:rPr lang="cs-CZ" sz="6600" b="1" baseline="-25000" dirty="0" err="1">
                    <a:solidFill>
                      <a:schemeClr val="tx2"/>
                    </a:solidFill>
                    <a:latin typeface="Georgia" pitchFamily="18" charset="0"/>
                  </a:rPr>
                  <a:t>p</a:t>
                </a:r>
                <a:r>
                  <a:rPr lang="cs-CZ" sz="6600" b="1" dirty="0">
                    <a:solidFill>
                      <a:schemeClr val="tx2"/>
                    </a:solidFill>
                    <a:latin typeface="Georgia" pitchFamily="18" charset="0"/>
                  </a:rPr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6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6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cs-CZ" sz="6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cs-CZ" sz="6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cs-CZ" sz="6600" b="1" dirty="0">
                    <a:solidFill>
                      <a:schemeClr val="tx2"/>
                    </a:solidFill>
                    <a:latin typeface="Georgia" pitchFamily="18" charset="0"/>
                  </a:rPr>
                  <a:t> C</a:t>
                </a:r>
                <a:r>
                  <a:rPr lang="cs-CZ" sz="6600" b="1" baseline="-25000" dirty="0">
                    <a:solidFill>
                      <a:schemeClr val="tx2"/>
                    </a:solidFill>
                    <a:latin typeface="Georgia" pitchFamily="18" charset="0"/>
                  </a:rPr>
                  <a:t>ETS</a:t>
                </a:r>
              </a:p>
            </p:txBody>
          </p:sp>
        </mc:Choice>
        <mc:Fallback xmlns="">
          <p:sp>
            <p:nvSpPr>
              <p:cNvPr id="2" name="Nadpis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7931224" cy="6250706"/>
              </a:xfrm>
              <a:blipFill>
                <a:blip r:embed="rId3"/>
                <a:stretch>
                  <a:fillRect r="-138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18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Svět ropy, 2022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17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Covid-19 a energetika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600" dirty="0">
                <a:latin typeface="Georgia" pitchFamily="18" charset="0"/>
              </a:rPr>
              <a:t>Podobně jako mnohá další odvětví (aerolinky, cestovní ruch, kultura, sport…), i energetika už zná první konkrétní dopad: masivní pokles poptávky po ropě a s tím spojený propad cen (jaro 2020)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Ukázala se slabá pozice dodavatelů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60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1C564D4-62C9-4102-A5D3-92181D16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Pondělí 9. března 2020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002B22A-84E7-4A8B-A430-DDA74A5B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1E3CC52-497A-4487-BDC7-A90A32CB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7638"/>
            <a:ext cx="679755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80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695E8D-76F8-F9CA-751A-412245A3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Pondělí 20. dubna 2020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9B84DC0-DA32-4781-B276-093F5545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29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F10E22C-25DC-476C-9447-D1AA7C8F5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8229600" cy="46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4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Nový svět </a:t>
            </a:r>
            <a:br>
              <a:rPr lang="cs-CZ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(</a:t>
            </a:r>
            <a:r>
              <a:rPr lang="cs-CZ" b="1" i="1" dirty="0">
                <a:solidFill>
                  <a:schemeClr val="tx2"/>
                </a:solidFill>
                <a:latin typeface="Georgia" pitchFamily="18" charset="0"/>
              </a:rPr>
              <a:t>přednáška z 20. září 2021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)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600" dirty="0">
                <a:latin typeface="Georgia" pitchFamily="18" charset="0"/>
              </a:rPr>
              <a:t>Debata o energetice bude po této pandemii jiná, než dosud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Posílí se bezpečnostní rozměr – jak zajistit fungování společnosti/státu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Těžko odhadnout, co zbyde z </a:t>
            </a:r>
            <a:r>
              <a:rPr lang="cs-CZ" sz="3600" i="1" dirty="0" err="1">
                <a:latin typeface="Georgia" pitchFamily="18" charset="0"/>
              </a:rPr>
              <a:t>climate</a:t>
            </a:r>
            <a:r>
              <a:rPr lang="cs-CZ" sz="3600" i="1" dirty="0">
                <a:latin typeface="Georgia" pitchFamily="18" charset="0"/>
              </a:rPr>
              <a:t> </a:t>
            </a:r>
            <a:r>
              <a:rPr lang="cs-CZ" sz="3600" i="1" dirty="0" err="1">
                <a:latin typeface="Georgia" pitchFamily="18" charset="0"/>
              </a:rPr>
              <a:t>change</a:t>
            </a:r>
            <a:r>
              <a:rPr lang="cs-CZ" sz="3600" i="1" dirty="0">
                <a:latin typeface="Georgia" pitchFamily="18" charset="0"/>
              </a:rPr>
              <a:t> </a:t>
            </a:r>
            <a:r>
              <a:rPr lang="cs-CZ" sz="3600" dirty="0">
                <a:latin typeface="Georgia" pitchFamily="18" charset="0"/>
              </a:rPr>
              <a:t>– ne v EU, ale ve světě</a:t>
            </a:r>
            <a:endParaRPr lang="cs-CZ" i="1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461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Ropa za mínus 40 dolarů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Dne 20.dubna 2020 se cena ropy propadla na mínus 40 dolarů za barel</a:t>
            </a:r>
          </a:p>
          <a:p>
            <a:r>
              <a:rPr lang="cs-CZ" sz="3600" dirty="0">
                <a:latin typeface="Georgia" pitchFamily="18" charset="0"/>
              </a:rPr>
              <a:t>Specifický kontrakt, vázaný na datum a místo (WTI futures na květen, splatné 21.4., s dodávkou </a:t>
            </a:r>
            <a:r>
              <a:rPr lang="cs-CZ" sz="3600" dirty="0" err="1">
                <a:latin typeface="Georgia" pitchFamily="18" charset="0"/>
              </a:rPr>
              <a:t>Cushing</a:t>
            </a:r>
            <a:r>
              <a:rPr lang="cs-CZ" sz="3600" dirty="0">
                <a:latin typeface="Georgia" pitchFamily="18" charset="0"/>
              </a:rPr>
              <a:t>, Oklahoma)</a:t>
            </a:r>
          </a:p>
          <a:p>
            <a:r>
              <a:rPr lang="cs-CZ" sz="3600" dirty="0">
                <a:latin typeface="Georgia" pitchFamily="18" charset="0"/>
              </a:rPr>
              <a:t>Realita: spousta nadbytečné ropy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498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září 2022 – setrvalý stav</a:t>
            </a:r>
            <a:endParaRPr lang="en-US" baseline="30000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600" dirty="0">
                <a:latin typeface="Georgia" pitchFamily="18" charset="0"/>
              </a:rPr>
              <a:t>Trh s ropou zažil období, jaké tu ještě nebylo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Propad poptávky po leteckém petroleji -98 % (duben 2020), o půl roku později „jenom“ -80 % (září 2020), návrat k roku 2019 ještě nenastal (ani teď, v září 2022)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89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Rozumný krok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EU vydává zhruba </a:t>
            </a:r>
            <a:r>
              <a:rPr lang="cs-CZ" sz="3600" b="1" dirty="0">
                <a:latin typeface="Georgia" pitchFamily="18" charset="0"/>
              </a:rPr>
              <a:t>400 miliard </a:t>
            </a:r>
            <a:r>
              <a:rPr lang="cs-CZ" sz="3600" dirty="0">
                <a:latin typeface="Georgia" pitchFamily="18" charset="0"/>
              </a:rPr>
              <a:t>euro</a:t>
            </a:r>
            <a:r>
              <a:rPr lang="cs-CZ" sz="3600" b="1" dirty="0">
                <a:latin typeface="Georgia" pitchFamily="18" charset="0"/>
              </a:rPr>
              <a:t> </a:t>
            </a:r>
            <a:r>
              <a:rPr lang="cs-CZ" sz="3600" dirty="0">
                <a:latin typeface="Georgia" pitchFamily="18" charset="0"/>
              </a:rPr>
              <a:t>ročně na dovoz ropy a plynu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Nahradit tyto zdroje domácími – primárně obnovitelnými – dává ekonomický, sociální, bezpečnostní smysl</a:t>
            </a:r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076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neříkáme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Řada zemí závisí na příjmech z exportu ropy a zemního plynu</a:t>
            </a:r>
          </a:p>
          <a:p>
            <a:pPr algn="just"/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Co se s nimi stane, když peníze dojdou?</a:t>
            </a:r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528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C99FF04-BC1E-4631-8174-77612F55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Zástupný obsah 4">
            <a:extLst>
              <a:ext uri="{FF2B5EF4-FFF2-40B4-BE49-F238E27FC236}">
                <a16:creationId xmlns:a16="http://schemas.microsoft.com/office/drawing/2014/main" id="{F19D736D-8608-425A-88BB-C0FFA30A238C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251520" y="260648"/>
          <a:ext cx="8640960" cy="6364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2906247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37298696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3069354344"/>
                    </a:ext>
                  </a:extLst>
                </a:gridCol>
              </a:tblGrid>
              <a:tr h="361663">
                <a:tc>
                  <a:txBody>
                    <a:bodyPr/>
                    <a:lstStyle/>
                    <a:p>
                      <a:r>
                        <a:rPr lang="cs-CZ" dirty="0">
                          <a:latin typeface="Georgia" panose="02040502050405020303" pitchFamily="18" charset="0"/>
                        </a:rPr>
                        <a:t>Country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latin typeface="Georgia" panose="02040502050405020303" pitchFamily="18" charset="0"/>
                        </a:rPr>
                        <a:t>Oil</a:t>
                      </a:r>
                      <a:r>
                        <a:rPr lang="cs-CZ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cs-CZ" dirty="0" err="1">
                          <a:latin typeface="Georgia" panose="02040502050405020303" pitchFamily="18" charset="0"/>
                        </a:rPr>
                        <a:t>exports</a:t>
                      </a:r>
                      <a:r>
                        <a:rPr lang="cs-CZ" dirty="0">
                          <a:latin typeface="Georgia" panose="02040502050405020303" pitchFamily="18" charset="0"/>
                        </a:rPr>
                        <a:t>, 2018, </a:t>
                      </a:r>
                      <a:r>
                        <a:rPr lang="cs-CZ" dirty="0" err="1">
                          <a:latin typeface="Georgia" panose="02040502050405020303" pitchFamily="18" charset="0"/>
                        </a:rPr>
                        <a:t>billion</a:t>
                      </a:r>
                      <a:r>
                        <a:rPr lang="cs-CZ" dirty="0">
                          <a:latin typeface="Georgia" panose="02040502050405020303" pitchFamily="18" charset="0"/>
                        </a:rPr>
                        <a:t> USD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Global</a:t>
                      </a:r>
                      <a:r>
                        <a:rPr lang="cs-CZ" dirty="0">
                          <a:latin typeface="Georgia" panose="02040502050405020303" pitchFamily="18" charset="0"/>
                        </a:rPr>
                        <a:t> % </a:t>
                      </a:r>
                      <a:r>
                        <a:rPr lang="cs-CZ" dirty="0" err="1">
                          <a:latin typeface="Georgia" panose="02040502050405020303" pitchFamily="18" charset="0"/>
                        </a:rPr>
                        <a:t>of</a:t>
                      </a:r>
                      <a:r>
                        <a:rPr lang="cs-CZ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cs-CZ" dirty="0" err="1">
                          <a:latin typeface="Georgia" panose="02040502050405020303" pitchFamily="18" charset="0"/>
                        </a:rPr>
                        <a:t>exports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65464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Saudi</a:t>
                      </a:r>
                      <a:r>
                        <a:rPr lang="cs-CZ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cs-CZ" dirty="0" err="1">
                          <a:latin typeface="Georgia" panose="02040502050405020303" pitchFamily="18" charset="0"/>
                        </a:rPr>
                        <a:t>Arabia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182.5 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16.1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108086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Russia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129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11.4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162622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Iraq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91.7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8.1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441639"/>
                  </a:ext>
                </a:extLst>
              </a:tr>
              <a:tr h="397224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Canada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66.9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5.9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83145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>
                          <a:latin typeface="Georgia" panose="02040502050405020303" pitchFamily="18" charset="0"/>
                        </a:rPr>
                        <a:t>UAE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58.4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5.2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848877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Kuwait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51.7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4.6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84968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b="0" dirty="0" err="1">
                          <a:latin typeface="Georgia" panose="02040502050405020303" pitchFamily="18" charset="0"/>
                        </a:rPr>
                        <a:t>Iran</a:t>
                      </a:r>
                      <a:endParaRPr lang="en-US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50.8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4.5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324984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b="0" dirty="0">
                          <a:latin typeface="Georgia" panose="02040502050405020303" pitchFamily="18" charset="0"/>
                        </a:rPr>
                        <a:t>USA</a:t>
                      </a:r>
                      <a:endParaRPr lang="en-US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48.3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4.3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449768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Nigeria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43.6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3.8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178950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Kazakhstan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37.8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3.3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829700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>
                          <a:latin typeface="Georgia" panose="02040502050405020303" pitchFamily="18" charset="0"/>
                        </a:rPr>
                        <a:t>Angola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36.5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3.2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25813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Norway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33.3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2.9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670536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Libya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26.7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2.4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60535"/>
                  </a:ext>
                </a:extLst>
              </a:tr>
              <a:tr h="402740">
                <a:tc>
                  <a:txBody>
                    <a:bodyPr/>
                    <a:lstStyle/>
                    <a:p>
                      <a:r>
                        <a:rPr lang="cs-CZ" dirty="0" err="1">
                          <a:latin typeface="Georgia" panose="02040502050405020303" pitchFamily="18" charset="0"/>
                        </a:rPr>
                        <a:t>Mexico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26.5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2.3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0586"/>
                  </a:ext>
                </a:extLst>
              </a:tr>
              <a:tr h="361663">
                <a:tc>
                  <a:txBody>
                    <a:bodyPr/>
                    <a:lstStyle/>
                    <a:p>
                      <a:r>
                        <a:rPr lang="cs-CZ" dirty="0">
                          <a:latin typeface="Georgia" panose="02040502050405020303" pitchFamily="18" charset="0"/>
                        </a:rPr>
                        <a:t>Venezuela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26.4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2.3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56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21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Carbon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based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life</a:t>
            </a:r>
            <a:endParaRPr lang="en-US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75581EE1-926C-4BAA-B01C-E1B6CF83E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18" y="1600200"/>
            <a:ext cx="7116164" cy="4525963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048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Ropní rentiéři</a:t>
            </a:r>
            <a:endParaRPr lang="en-US" dirty="0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D25387F-805A-4333-9664-6CB4858407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Irák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Libye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Venezuela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Alžírsko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Brunej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Jižní</a:t>
            </a: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Súdán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Kuvajt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Ázerbajdžán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Katar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Nigérie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EE8DFF5B-DF4B-4163-A9E8-221A04B2B2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Saúdská</a:t>
            </a: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Arábie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Omán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Rusko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Kazachstán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Írán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Kolumbie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Norsko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Spojené</a:t>
            </a: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arabské</a:t>
            </a: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emiráty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Bahrajn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Bolívie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197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Klima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655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bude?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b="1" dirty="0">
                <a:latin typeface="Georgia" pitchFamily="18" charset="0"/>
              </a:rPr>
              <a:t>EU byla globálním lídrem </a:t>
            </a:r>
            <a:r>
              <a:rPr lang="cs-CZ" sz="3600" dirty="0">
                <a:latin typeface="Georgia" pitchFamily="18" charset="0"/>
              </a:rPr>
              <a:t>v boji s </a:t>
            </a:r>
            <a:r>
              <a:rPr lang="cs-CZ" sz="3600" i="1" dirty="0" err="1">
                <a:latin typeface="Georgia" pitchFamily="18" charset="0"/>
              </a:rPr>
              <a:t>climate</a:t>
            </a:r>
            <a:r>
              <a:rPr lang="cs-CZ" sz="3600" i="1" dirty="0">
                <a:latin typeface="Georgia" pitchFamily="18" charset="0"/>
              </a:rPr>
              <a:t> </a:t>
            </a:r>
            <a:r>
              <a:rPr lang="cs-CZ" sz="3600" i="1" dirty="0" err="1">
                <a:latin typeface="Georgia" pitchFamily="18" charset="0"/>
              </a:rPr>
              <a:t>change</a:t>
            </a:r>
            <a:endParaRPr lang="cs-CZ" sz="3600" i="1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Bude tomu tak </a:t>
            </a:r>
            <a:r>
              <a:rPr lang="cs-CZ" sz="3600" b="1" dirty="0">
                <a:latin typeface="Georgia" pitchFamily="18" charset="0"/>
              </a:rPr>
              <a:t>i za rok? </a:t>
            </a:r>
            <a:r>
              <a:rPr lang="cs-CZ" sz="3600" dirty="0">
                <a:latin typeface="Georgia" pitchFamily="18" charset="0"/>
              </a:rPr>
              <a:t>Nikdo neví.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Rozhodne hloubka dopadu pandemie a především ekonomického poklesu (recese? krize? něco horšího?)</a:t>
            </a:r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317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„Elity“ vs. „lidi“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V celém západním světě vidíme štěpení společnosti 50:50 a snahu „lidí“ ukázat „elitám“ prostředníček: Brexit, Trump, u nás Zeman/Babiš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i="1" dirty="0" err="1">
                <a:latin typeface="Georgia" pitchFamily="18" charset="0"/>
              </a:rPr>
              <a:t>Climate</a:t>
            </a:r>
            <a:r>
              <a:rPr lang="cs-CZ" sz="3600" i="1" dirty="0">
                <a:latin typeface="Georgia" pitchFamily="18" charset="0"/>
              </a:rPr>
              <a:t> </a:t>
            </a:r>
            <a:r>
              <a:rPr lang="cs-CZ" sz="3600" i="1" dirty="0" err="1">
                <a:latin typeface="Georgia" pitchFamily="18" charset="0"/>
              </a:rPr>
              <a:t>change</a:t>
            </a:r>
            <a:r>
              <a:rPr lang="cs-CZ" sz="3600" i="1" dirty="0">
                <a:latin typeface="Georgia" pitchFamily="18" charset="0"/>
              </a:rPr>
              <a:t> </a:t>
            </a:r>
            <a:r>
              <a:rPr lang="cs-CZ" sz="3600" dirty="0">
                <a:latin typeface="Georgia" pitchFamily="18" charset="0"/>
              </a:rPr>
              <a:t>je primárně projektem elit 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07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3ADF928-832D-491C-B275-3F4C9449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13C7E1C-A280-425D-BE8F-65BFBE76C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853937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18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Kdo bude platit?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Ještě před dvěma lety panoval konsensus, že EU je ochotna nést podstatnou část nákladů na </a:t>
            </a:r>
            <a:r>
              <a:rPr lang="cs-CZ" sz="3600" i="1" dirty="0" err="1">
                <a:latin typeface="Georgia" pitchFamily="18" charset="0"/>
              </a:rPr>
              <a:t>climate</a:t>
            </a:r>
            <a:r>
              <a:rPr lang="cs-CZ" sz="3600" i="1" dirty="0">
                <a:latin typeface="Georgia" pitchFamily="18" charset="0"/>
              </a:rPr>
              <a:t> </a:t>
            </a:r>
            <a:r>
              <a:rPr lang="cs-CZ" sz="3600" i="1" dirty="0" err="1">
                <a:latin typeface="Georgia" pitchFamily="18" charset="0"/>
              </a:rPr>
              <a:t>change</a:t>
            </a:r>
            <a:r>
              <a:rPr lang="cs-CZ" sz="3600" i="1" dirty="0">
                <a:latin typeface="Georgia" pitchFamily="18" charset="0"/>
              </a:rPr>
              <a:t> </a:t>
            </a:r>
            <a:r>
              <a:rPr lang="cs-CZ" sz="3600" dirty="0">
                <a:latin typeface="Georgia" pitchFamily="18" charset="0"/>
              </a:rPr>
              <a:t>sama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Bude to pravda ještě za dalších 12 měsíců?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916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F905C57-3793-4832-9B3F-0490A751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92898D5-C0E5-44D0-8AC4-B3161E03B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391"/>
            <a:ext cx="9144000" cy="63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89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0E5071BB-3415-4F29-B747-E6F21802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1BB2463-14B9-4D48-B831-CCD586D91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"/>
            <a:ext cx="9144000" cy="65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80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Ten druhý svět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cs-CZ" sz="3600" b="1" dirty="0">
              <a:latin typeface="Georgia" pitchFamily="18" charset="0"/>
            </a:endParaRPr>
          </a:p>
          <a:p>
            <a:r>
              <a:rPr lang="cs-CZ" sz="3600" b="1" dirty="0">
                <a:latin typeface="Georgia" pitchFamily="18" charset="0"/>
              </a:rPr>
              <a:t>1,2 miliardy</a:t>
            </a:r>
            <a:r>
              <a:rPr lang="cs-CZ" sz="3600" dirty="0">
                <a:latin typeface="Georgia" pitchFamily="18" charset="0"/>
              </a:rPr>
              <a:t> lidí nemá </a:t>
            </a:r>
            <a:r>
              <a:rPr lang="cs-CZ" sz="3600" b="1" dirty="0">
                <a:latin typeface="Georgia" pitchFamily="18" charset="0"/>
              </a:rPr>
              <a:t>elektřinu</a:t>
            </a:r>
          </a:p>
          <a:p>
            <a:pPr marL="0" indent="0">
              <a:buNone/>
            </a:pPr>
            <a:endParaRPr lang="cs-CZ" sz="3600" dirty="0">
              <a:latin typeface="Georgia" pitchFamily="18" charset="0"/>
            </a:endParaRPr>
          </a:p>
          <a:p>
            <a:r>
              <a:rPr lang="cs-CZ" sz="3600" b="1" dirty="0">
                <a:latin typeface="Georgia" pitchFamily="18" charset="0"/>
              </a:rPr>
              <a:t>700 milionů </a:t>
            </a:r>
            <a:r>
              <a:rPr lang="cs-CZ" sz="3600" dirty="0">
                <a:latin typeface="Georgia" pitchFamily="18" charset="0"/>
              </a:rPr>
              <a:t>lidí je bez čisté pitné </a:t>
            </a:r>
            <a:r>
              <a:rPr lang="cs-CZ" sz="3600" b="1" dirty="0">
                <a:latin typeface="Georgia" pitchFamily="18" charset="0"/>
              </a:rPr>
              <a:t>vody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růst </a:t>
            </a:r>
            <a:r>
              <a:rPr lang="cs-CZ" sz="3600" b="1" dirty="0">
                <a:latin typeface="Georgia" pitchFamily="18" charset="0"/>
              </a:rPr>
              <a:t>HDP</a:t>
            </a:r>
            <a:r>
              <a:rPr lang="cs-CZ" sz="3600" dirty="0">
                <a:latin typeface="Georgia" pitchFamily="18" charset="0"/>
              </a:rPr>
              <a:t> = růst spotřeby energií</a:t>
            </a:r>
          </a:p>
          <a:p>
            <a:endParaRPr lang="cs-CZ" sz="2800" dirty="0">
              <a:latin typeface="Georgia" pitchFamily="18" charset="0"/>
            </a:endParaRPr>
          </a:p>
          <a:p>
            <a:endParaRPr lang="cs-CZ" sz="20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9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 noRot="1" noMove="1" noResize="1"/>
          </p:cNvSpPr>
          <p:nvPr>
            <p:ph type="body" sz="quarter" idx="11"/>
            <p:custDataLst>
              <p:tags r:id="rId1"/>
            </p:custDataLst>
          </p:nvPr>
        </p:nvSpPr>
        <p:spPr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/>
              <a:t>Higher demand for fossil fuels drove up global CO</a:t>
            </a:r>
            <a:r>
              <a:rPr lang="en-US" baseline="-25000" dirty="0"/>
              <a:t>2</a:t>
            </a:r>
            <a:r>
              <a:rPr lang="en-US" dirty="0"/>
              <a:t> emissions for a second year after a brief hiatus.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/>
              <a:t>Increases in efficiency, renewables, coal-to-gas switching and nuclear avoided 640 Mt of CO</a:t>
            </a:r>
            <a:r>
              <a:rPr lang="en-US" baseline="-25000" dirty="0"/>
              <a:t>2 </a:t>
            </a:r>
            <a:r>
              <a:rPr lang="en-US" dirty="0"/>
              <a:t>emissions.</a:t>
            </a:r>
            <a:endParaRPr lang="en-GB" altLang="en-US" dirty="0">
              <a:ea typeface="ＭＳ Ｐゴシック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623" y="1476308"/>
            <a:ext cx="882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Annual change in global energy-related CO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emissions, 2014-2018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6" y="971483"/>
            <a:ext cx="8541639" cy="504824"/>
          </a:xfrm>
        </p:spPr>
        <p:txBody>
          <a:bodyPr>
            <a:normAutofit/>
          </a:bodyPr>
          <a:lstStyle/>
          <a:p>
            <a:r>
              <a:rPr lang="en-US" dirty="0"/>
              <a:t>Energy-related CO</a:t>
            </a:r>
            <a:r>
              <a:rPr lang="en-US" baseline="-25000" dirty="0"/>
              <a:t>2</a:t>
            </a:r>
            <a:r>
              <a:rPr lang="en-US" dirty="0"/>
              <a:t> emissions hit a record high…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371306" y="4614863"/>
            <a:ext cx="6091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-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57031" y="4614863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200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607843" y="3978275"/>
            <a:ext cx="8335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0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57031" y="3341688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200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57031" y="2703513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400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457031" y="2066925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600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188440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2014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250219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2015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311998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2016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373777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2017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435556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2018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73534" y="2067089"/>
            <a:ext cx="45480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MtCO</a:t>
            </a:r>
            <a:r>
              <a:rPr kumimoji="0" lang="en-US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</a:t>
            </a:r>
            <a:endParaRPr kumimoji="0" lang="en-US" alt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823746" y="2163038"/>
            <a:ext cx="5305779" cy="2548663"/>
            <a:chOff x="1400176" y="1305787"/>
            <a:chExt cx="6086474" cy="2548663"/>
          </a:xfrm>
        </p:grpSpPr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1400176" y="1305787"/>
              <a:ext cx="6086474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1400176" y="1941029"/>
              <a:ext cx="6086474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1400176" y="2576271"/>
              <a:ext cx="6086474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1400176" y="3854450"/>
              <a:ext cx="6086474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002265" y="3963988"/>
            <a:ext cx="705777" cy="114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065082" y="4078289"/>
            <a:ext cx="705777" cy="1809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127899" y="4078289"/>
            <a:ext cx="705777" cy="857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5190716" y="2401888"/>
            <a:ext cx="705777" cy="1676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245228" y="2287588"/>
            <a:ext cx="714080" cy="179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>
            <a:off x="1823744" y="4071144"/>
            <a:ext cx="530578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44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Bezpečí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838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Kdo to řekl?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Politik, posílající vojáky do problémového regionu</a:t>
            </a:r>
            <a:r>
              <a:rPr lang="cs-CZ" sz="3600" i="1" dirty="0">
                <a:latin typeface="Georgia" pitchFamily="18" charset="0"/>
              </a:rPr>
              <a:t> ve své vlastní zemi</a:t>
            </a:r>
            <a:r>
              <a:rPr lang="cs-CZ" sz="3600" dirty="0">
                <a:latin typeface="Georgia" pitchFamily="18" charset="0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latin typeface="Georgia" pitchFamily="18" charset="0"/>
              </a:rPr>
              <a:t>„</a:t>
            </a:r>
            <a:r>
              <a:rPr lang="cs-CZ" sz="3600" dirty="0">
                <a:latin typeface="Georgia" pitchFamily="18" charset="0"/>
              </a:rPr>
              <a:t>T</a:t>
            </a:r>
            <a:r>
              <a:rPr lang="en-US" sz="3600" dirty="0">
                <a:latin typeface="Georgia" pitchFamily="18" charset="0"/>
              </a:rPr>
              <a:t>hey have [</a:t>
            </a:r>
            <a:r>
              <a:rPr lang="cs-CZ" sz="3600" dirty="0" err="1">
                <a:latin typeface="Georgia" pitchFamily="18" charset="0"/>
              </a:rPr>
              <a:t>automatic</a:t>
            </a:r>
            <a:r>
              <a:rPr lang="cs-CZ" sz="3600" dirty="0">
                <a:latin typeface="Georgia" pitchFamily="18" charset="0"/>
              </a:rPr>
              <a:t> </a:t>
            </a:r>
            <a:r>
              <a:rPr lang="cs-CZ" sz="3600" dirty="0" err="1">
                <a:latin typeface="Georgia" pitchFamily="18" charset="0"/>
              </a:rPr>
              <a:t>rifles</a:t>
            </a:r>
            <a:r>
              <a:rPr lang="en-US" sz="3600" dirty="0">
                <a:latin typeface="Georgia" pitchFamily="18" charset="0"/>
              </a:rPr>
              <a:t>] and are locked and loaded… </a:t>
            </a:r>
            <a:r>
              <a:rPr lang="cs-CZ" sz="3600" dirty="0">
                <a:latin typeface="Georgia" pitchFamily="18" charset="0"/>
              </a:rPr>
              <a:t>t</a:t>
            </a:r>
            <a:r>
              <a:rPr lang="en-US" sz="3600" dirty="0" err="1">
                <a:latin typeface="Georgia" pitchFamily="18" charset="0"/>
              </a:rPr>
              <a:t>hese</a:t>
            </a:r>
            <a:r>
              <a:rPr lang="en-US" sz="3600" dirty="0">
                <a:latin typeface="Georgia" pitchFamily="18" charset="0"/>
              </a:rPr>
              <a:t> troops know how to shoot and kill</a:t>
            </a:r>
            <a:r>
              <a:rPr lang="cs-CZ" sz="3600" dirty="0">
                <a:latin typeface="Georgia" pitchFamily="18" charset="0"/>
              </a:rPr>
              <a:t>…</a:t>
            </a:r>
            <a:r>
              <a:rPr lang="en-US" sz="3600" dirty="0">
                <a:latin typeface="Georgia" pitchFamily="18" charset="0"/>
              </a:rPr>
              <a:t> and I expect they will.</a:t>
            </a:r>
            <a:r>
              <a:rPr lang="cs-CZ" sz="3600" dirty="0">
                <a:latin typeface="Georgia" pitchFamily="18" charset="0"/>
              </a:rPr>
              <a:t>“</a:t>
            </a:r>
          </a:p>
          <a:p>
            <a:endParaRPr lang="cs-CZ" sz="2000" dirty="0">
              <a:latin typeface="Georgia" pitchFamily="18" charset="0"/>
            </a:endParaRPr>
          </a:p>
          <a:p>
            <a:endParaRPr lang="cs-CZ" sz="2000" dirty="0">
              <a:latin typeface="Georgia" pitchFamily="18" charset="0"/>
            </a:endParaRPr>
          </a:p>
          <a:p>
            <a:endParaRPr lang="cs-CZ" sz="20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ABFE98C9-CD85-47B1-838F-5F840F38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C613BCB-C93E-4DB9-81DC-C6F72165B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64" y="764704"/>
            <a:ext cx="7464668" cy="55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63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479187-71D0-441E-88B9-47311294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New Orleans, 2005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ADEA10B-02BA-4E65-A54C-123FBA989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V srpnu 2005 zasáhl město New Orleans hurikán Katrina</a:t>
            </a:r>
          </a:p>
          <a:p>
            <a:r>
              <a:rPr lang="cs-CZ" dirty="0">
                <a:latin typeface="Georgia" pitchFamily="18" charset="0"/>
              </a:rPr>
              <a:t>Rozsáhlé záplavy (80 % města pod vodou), žádná elektřina, žádný zákon</a:t>
            </a:r>
          </a:p>
          <a:p>
            <a:r>
              <a:rPr lang="cs-CZ" dirty="0">
                <a:latin typeface="Georgia" pitchFamily="18" charset="0"/>
              </a:rPr>
              <a:t>Třetího dne už nepřišli policisté do práce: se zbraní v ruce bránili své vlastní rodiny před rabujícími bandami. </a:t>
            </a:r>
          </a:p>
          <a:p>
            <a:endParaRPr lang="cs-CZ" sz="2800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3E8C067-242B-4000-A4AC-C11907A3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677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479187-71D0-441E-88B9-47311294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Žena, demokratka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ADEA10B-02BA-4E65-A54C-123FBA989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000" dirty="0">
                <a:latin typeface="Georgia" pitchFamily="18" charset="0"/>
              </a:rPr>
              <a:t>Guvernérka </a:t>
            </a:r>
            <a:r>
              <a:rPr lang="cs-CZ" sz="3000" dirty="0" err="1">
                <a:latin typeface="Georgia" pitchFamily="18" charset="0"/>
              </a:rPr>
              <a:t>Lousiany</a:t>
            </a:r>
            <a:r>
              <a:rPr lang="cs-CZ" sz="3000" dirty="0">
                <a:latin typeface="Georgia" pitchFamily="18" charset="0"/>
              </a:rPr>
              <a:t> </a:t>
            </a:r>
            <a:r>
              <a:rPr lang="cs-CZ" sz="3000" dirty="0" err="1">
                <a:latin typeface="Georgia" pitchFamily="18" charset="0"/>
              </a:rPr>
              <a:t>Kathleen</a:t>
            </a:r>
            <a:r>
              <a:rPr lang="cs-CZ" sz="3000" dirty="0">
                <a:latin typeface="Georgia" pitchFamily="18" charset="0"/>
              </a:rPr>
              <a:t> Blanco (D) řekla o jednotkách Národní gardy, které poslala obsadit New Orleans: </a:t>
            </a:r>
          </a:p>
          <a:p>
            <a:pPr marL="0" indent="0">
              <a:buNone/>
            </a:pPr>
            <a:endParaRPr lang="cs-CZ" sz="3000" b="1" dirty="0">
              <a:latin typeface="Georgia" pitchFamily="18" charset="0"/>
            </a:endParaRPr>
          </a:p>
          <a:p>
            <a:pPr marL="0" indent="0">
              <a:buNone/>
            </a:pPr>
            <a:r>
              <a:rPr lang="en-US" sz="3000" b="1" dirty="0">
                <a:latin typeface="Georgia" pitchFamily="18" charset="0"/>
              </a:rPr>
              <a:t>„</a:t>
            </a:r>
            <a:r>
              <a:rPr lang="cs-CZ" sz="3000" b="1" dirty="0">
                <a:latin typeface="Georgia" pitchFamily="18" charset="0"/>
              </a:rPr>
              <a:t>T</a:t>
            </a:r>
            <a:r>
              <a:rPr lang="en-US" sz="3000" b="1" dirty="0">
                <a:latin typeface="Georgia" pitchFamily="18" charset="0"/>
              </a:rPr>
              <a:t>hey have M-16s and are locked and loaded… </a:t>
            </a:r>
            <a:r>
              <a:rPr lang="cs-CZ" sz="3000" b="1" dirty="0">
                <a:latin typeface="Georgia" pitchFamily="18" charset="0"/>
              </a:rPr>
              <a:t>t</a:t>
            </a:r>
            <a:r>
              <a:rPr lang="en-US" sz="3000" b="1" dirty="0" err="1">
                <a:latin typeface="Georgia" pitchFamily="18" charset="0"/>
              </a:rPr>
              <a:t>hese</a:t>
            </a:r>
            <a:r>
              <a:rPr lang="en-US" sz="3000" b="1" dirty="0">
                <a:latin typeface="Georgia" pitchFamily="18" charset="0"/>
              </a:rPr>
              <a:t> troops know how to shoot and kill</a:t>
            </a:r>
            <a:r>
              <a:rPr lang="cs-CZ" sz="3000" b="1" dirty="0">
                <a:latin typeface="Georgia" pitchFamily="18" charset="0"/>
              </a:rPr>
              <a:t>…</a:t>
            </a:r>
            <a:r>
              <a:rPr lang="en-US" sz="3000" b="1" dirty="0">
                <a:latin typeface="Georgia" pitchFamily="18" charset="0"/>
              </a:rPr>
              <a:t> and I expect they will.</a:t>
            </a:r>
            <a:r>
              <a:rPr lang="cs-CZ" sz="3000" b="1" dirty="0">
                <a:latin typeface="Georgia" pitchFamily="18" charset="0"/>
              </a:rPr>
              <a:t>“</a:t>
            </a:r>
          </a:p>
          <a:p>
            <a:endParaRPr lang="cs-CZ" sz="2800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3E8C067-242B-4000-A4AC-C11907A3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69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466C2CA0-E757-4A59-B83C-69546E9D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září 2019…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3ADF928-832D-491C-B275-3F4C9449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63D8C66-09BA-40BA-B5B8-B6A80EE91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8956"/>
            <a:ext cx="8003232" cy="45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001DFA6-A3B1-4348-AB63-4CB2850F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6DD6A61-482E-44DF-AAF1-21ADBD269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8" y="0"/>
            <a:ext cx="5225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54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3DFAD7D-BFB4-4CD0-AA42-3C21914D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71AED85-0A55-46BD-AD7D-FF6A1E7C4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555"/>
            <a:ext cx="9144000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5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A26BD33C-D982-4E39-9374-19C814BB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991B15-AF58-4E59-B8B1-86111489A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603"/>
            <a:ext cx="9144000" cy="60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42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5CE5F564-C423-4EDE-8207-CEE83CF1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57A0F44-0612-4C11-88DD-4C6A27B6A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8" y="980728"/>
            <a:ext cx="820061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8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A538DA2-039E-4A7D-AC85-8D60B899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E2D0663-C241-456B-961C-13FEB1613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047"/>
            <a:ext cx="9144000" cy="6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53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Řím vs. barbaři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Čím je systém komplikovanější, tím je zranitelnější</a:t>
            </a:r>
          </a:p>
          <a:p>
            <a:r>
              <a:rPr lang="cs-CZ" dirty="0">
                <a:latin typeface="Georgia" pitchFamily="18" charset="0"/>
              </a:rPr>
              <a:t>Zvykli jsme si – celý Západ – na životní standard, který nikdy v dějinách nebyl dostupný tak široké části populace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Dokážeme svůj svět ubránit?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023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Naděje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Georgia" panose="02040502050405020303" pitchFamily="18" charset="0"/>
              </a:rPr>
              <a:t>„</a:t>
            </a:r>
            <a:r>
              <a:rPr lang="en-US" sz="3600" dirty="0" err="1">
                <a:latin typeface="Georgia" panose="02040502050405020303" pitchFamily="18" charset="0"/>
              </a:rPr>
              <a:t>Naděje</a:t>
            </a:r>
            <a:r>
              <a:rPr lang="en-US" sz="3600" dirty="0">
                <a:latin typeface="Georgia" panose="02040502050405020303" pitchFamily="18" charset="0"/>
              </a:rPr>
              <a:t> </a:t>
            </a:r>
            <a:r>
              <a:rPr lang="en-US" sz="3600" dirty="0" err="1">
                <a:latin typeface="Georgia" panose="02040502050405020303" pitchFamily="18" charset="0"/>
              </a:rPr>
              <a:t>není</a:t>
            </a:r>
            <a:r>
              <a:rPr lang="en-US" sz="3600" dirty="0">
                <a:latin typeface="Georgia" panose="02040502050405020303" pitchFamily="18" charset="0"/>
              </a:rPr>
              <a:t> to </a:t>
            </a:r>
            <a:r>
              <a:rPr lang="en-US" sz="3600" dirty="0" err="1">
                <a:latin typeface="Georgia" panose="02040502050405020303" pitchFamily="18" charset="0"/>
              </a:rPr>
              <a:t>přesvědčení</a:t>
            </a:r>
            <a:r>
              <a:rPr lang="en-US" sz="3600" dirty="0">
                <a:latin typeface="Georgia" panose="02040502050405020303" pitchFamily="18" charset="0"/>
              </a:rPr>
              <a:t>, </a:t>
            </a:r>
            <a:r>
              <a:rPr lang="en-US" sz="3600" dirty="0" err="1">
                <a:latin typeface="Georgia" panose="02040502050405020303" pitchFamily="18" charset="0"/>
              </a:rPr>
              <a:t>že</a:t>
            </a:r>
            <a:r>
              <a:rPr lang="en-US" sz="3600" dirty="0">
                <a:latin typeface="Georgia" panose="02040502050405020303" pitchFamily="18" charset="0"/>
              </a:rPr>
              <a:t> </a:t>
            </a:r>
            <a:r>
              <a:rPr lang="en-US" sz="3600" dirty="0" err="1">
                <a:latin typeface="Georgia" panose="02040502050405020303" pitchFamily="18" charset="0"/>
              </a:rPr>
              <a:t>něco</a:t>
            </a:r>
            <a:r>
              <a:rPr lang="en-US" sz="3600" dirty="0">
                <a:latin typeface="Georgia" panose="02040502050405020303" pitchFamily="18" charset="0"/>
              </a:rPr>
              <a:t> </a:t>
            </a:r>
            <a:r>
              <a:rPr lang="en-US" sz="3600" dirty="0" err="1">
                <a:latin typeface="Georgia" panose="02040502050405020303" pitchFamily="18" charset="0"/>
              </a:rPr>
              <a:t>dobře</a:t>
            </a:r>
            <a:r>
              <a:rPr lang="en-US" sz="3600" dirty="0">
                <a:latin typeface="Georgia" panose="02040502050405020303" pitchFamily="18" charset="0"/>
              </a:rPr>
              <a:t> </a:t>
            </a:r>
            <a:r>
              <a:rPr lang="en-US" sz="3600" dirty="0" err="1">
                <a:latin typeface="Georgia" panose="02040502050405020303" pitchFamily="18" charset="0"/>
              </a:rPr>
              <a:t>dopadne</a:t>
            </a:r>
            <a:r>
              <a:rPr lang="en-US" sz="3600" dirty="0">
                <a:latin typeface="Georgia" panose="02040502050405020303" pitchFamily="18" charset="0"/>
              </a:rPr>
              <a:t>, ale </a:t>
            </a:r>
            <a:r>
              <a:rPr lang="en-US" sz="3600" dirty="0" err="1">
                <a:latin typeface="Georgia" panose="02040502050405020303" pitchFamily="18" charset="0"/>
              </a:rPr>
              <a:t>jistota</a:t>
            </a:r>
            <a:r>
              <a:rPr lang="en-US" sz="3600" dirty="0">
                <a:latin typeface="Georgia" panose="02040502050405020303" pitchFamily="18" charset="0"/>
              </a:rPr>
              <a:t>, </a:t>
            </a:r>
            <a:r>
              <a:rPr lang="en-US" sz="3600" dirty="0" err="1">
                <a:latin typeface="Georgia" panose="02040502050405020303" pitchFamily="18" charset="0"/>
              </a:rPr>
              <a:t>že</a:t>
            </a:r>
            <a:r>
              <a:rPr lang="en-US" sz="3600" dirty="0">
                <a:latin typeface="Georgia" panose="02040502050405020303" pitchFamily="18" charset="0"/>
              </a:rPr>
              <a:t> </a:t>
            </a:r>
            <a:r>
              <a:rPr lang="en-US" sz="3600" dirty="0" err="1">
                <a:latin typeface="Georgia" panose="02040502050405020303" pitchFamily="18" charset="0"/>
              </a:rPr>
              <a:t>má</a:t>
            </a:r>
            <a:r>
              <a:rPr lang="en-US" sz="3600" dirty="0">
                <a:latin typeface="Georgia" panose="02040502050405020303" pitchFamily="18" charset="0"/>
              </a:rPr>
              <a:t> </a:t>
            </a:r>
            <a:r>
              <a:rPr lang="en-US" sz="3600" dirty="0" err="1">
                <a:latin typeface="Georgia" panose="02040502050405020303" pitchFamily="18" charset="0"/>
              </a:rPr>
              <a:t>něco</a:t>
            </a:r>
            <a:r>
              <a:rPr lang="en-US" sz="3600" dirty="0">
                <a:latin typeface="Georgia" panose="02040502050405020303" pitchFamily="18" charset="0"/>
              </a:rPr>
              <a:t> </a:t>
            </a:r>
            <a:r>
              <a:rPr lang="en-US" sz="3600" dirty="0" err="1">
                <a:latin typeface="Georgia" panose="02040502050405020303" pitchFamily="18" charset="0"/>
              </a:rPr>
              <a:t>smysl</a:t>
            </a:r>
            <a:r>
              <a:rPr lang="en-US" sz="3600" dirty="0">
                <a:latin typeface="Georgia" panose="02040502050405020303" pitchFamily="18" charset="0"/>
              </a:rPr>
              <a:t> - bez </a:t>
            </a:r>
            <a:r>
              <a:rPr lang="en-US" sz="3600" dirty="0" err="1">
                <a:latin typeface="Georgia" panose="02040502050405020303" pitchFamily="18" charset="0"/>
              </a:rPr>
              <a:t>ohledu</a:t>
            </a:r>
            <a:r>
              <a:rPr lang="en-US" sz="3600" dirty="0">
                <a:latin typeface="Georgia" panose="02040502050405020303" pitchFamily="18" charset="0"/>
              </a:rPr>
              <a:t> </a:t>
            </a:r>
            <a:r>
              <a:rPr lang="en-US" sz="3600" dirty="0" err="1">
                <a:latin typeface="Georgia" panose="02040502050405020303" pitchFamily="18" charset="0"/>
              </a:rPr>
              <a:t>na</a:t>
            </a:r>
            <a:r>
              <a:rPr lang="en-US" sz="3600" dirty="0">
                <a:latin typeface="Georgia" panose="02040502050405020303" pitchFamily="18" charset="0"/>
              </a:rPr>
              <a:t> to, </a:t>
            </a:r>
            <a:r>
              <a:rPr lang="en-US" sz="3600" dirty="0" err="1">
                <a:latin typeface="Georgia" panose="02040502050405020303" pitchFamily="18" charset="0"/>
              </a:rPr>
              <a:t>jak</a:t>
            </a:r>
            <a:r>
              <a:rPr lang="en-US" sz="3600" dirty="0">
                <a:latin typeface="Georgia" panose="02040502050405020303" pitchFamily="18" charset="0"/>
              </a:rPr>
              <a:t> to </a:t>
            </a:r>
            <a:r>
              <a:rPr lang="en-US" sz="3600" dirty="0" err="1">
                <a:latin typeface="Georgia" panose="02040502050405020303" pitchFamily="18" charset="0"/>
              </a:rPr>
              <a:t>dopadne</a:t>
            </a:r>
            <a:r>
              <a:rPr lang="cs-CZ" sz="3600" dirty="0">
                <a:latin typeface="Georgia" panose="02040502050405020303" pitchFamily="18" charset="0"/>
              </a:rPr>
              <a:t>.“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pPr marL="0" indent="0" algn="r">
              <a:buNone/>
            </a:pPr>
            <a:r>
              <a:rPr lang="cs-CZ" sz="3600" dirty="0">
                <a:latin typeface="Georgia" panose="02040502050405020303" pitchFamily="18" charset="0"/>
              </a:rPr>
              <a:t>Václav Havel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63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90AA46-BDA0-43E2-361B-412D3BEB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Citované zdroje</a:t>
            </a:r>
            <a:endParaRPr lang="cs-CZ" i="1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1CA64C-FF66-52C7-F3E3-12E470B89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1200" b="1" dirty="0">
                <a:latin typeface="Georgia" panose="02040502050405020303" pitchFamily="18" charset="0"/>
              </a:rPr>
              <a:t>Ruské plynovody a ropovody do Evropy: </a:t>
            </a:r>
            <a:r>
              <a:rPr lang="cs-CZ" sz="1200" i="1" dirty="0" err="1">
                <a:latin typeface="Georgia" panose="02040502050405020303" pitchFamily="18" charset="0"/>
              </a:rPr>
              <a:t>National</a:t>
            </a:r>
            <a:r>
              <a:rPr lang="cs-CZ" sz="1200" i="1" dirty="0">
                <a:latin typeface="Georgia" panose="02040502050405020303" pitchFamily="18" charset="0"/>
              </a:rPr>
              <a:t> </a:t>
            </a:r>
            <a:r>
              <a:rPr lang="cs-CZ" sz="1200" i="1" dirty="0" err="1">
                <a:latin typeface="Georgia" panose="02040502050405020303" pitchFamily="18" charset="0"/>
              </a:rPr>
              <a:t>Geographic</a:t>
            </a:r>
            <a:r>
              <a:rPr lang="cs-CZ" sz="1200" i="1" dirty="0">
                <a:latin typeface="Georgia" panose="02040502050405020303" pitchFamily="18" charset="0"/>
              </a:rPr>
              <a:t>,“</a:t>
            </a:r>
            <a:r>
              <a:rPr lang="cs-CZ" sz="1200" i="1" dirty="0" err="1">
                <a:latin typeface="Georgia" panose="02040502050405020303" pitchFamily="18" charset="0"/>
              </a:rPr>
              <a:t>Resource</a:t>
            </a:r>
            <a:r>
              <a:rPr lang="cs-CZ" sz="1200" i="1" dirty="0">
                <a:latin typeface="Georgia" panose="02040502050405020303" pitchFamily="18" charset="0"/>
              </a:rPr>
              <a:t> </a:t>
            </a:r>
            <a:r>
              <a:rPr lang="cs-CZ" sz="1200" i="1" dirty="0" err="1">
                <a:latin typeface="Georgia" panose="02040502050405020303" pitchFamily="18" charset="0"/>
              </a:rPr>
              <a:t>Library</a:t>
            </a:r>
            <a:r>
              <a:rPr lang="cs-CZ" sz="1200" i="1" dirty="0">
                <a:latin typeface="Georgia" panose="02040502050405020303" pitchFamily="18" charset="0"/>
              </a:rPr>
              <a:t>, </a:t>
            </a:r>
            <a:r>
              <a:rPr lang="cs-CZ" sz="1200" i="1" dirty="0" err="1">
                <a:latin typeface="Georgia" panose="02040502050405020303" pitchFamily="18" charset="0"/>
              </a:rPr>
              <a:t>Oil</a:t>
            </a:r>
            <a:r>
              <a:rPr lang="cs-CZ" sz="1200" i="1" dirty="0">
                <a:latin typeface="Georgia" panose="02040502050405020303" pitchFamily="18" charset="0"/>
              </a:rPr>
              <a:t> and </a:t>
            </a:r>
            <a:r>
              <a:rPr lang="cs-CZ" sz="1200" i="1" dirty="0" err="1">
                <a:latin typeface="Georgia" panose="02040502050405020303" pitchFamily="18" charset="0"/>
              </a:rPr>
              <a:t>Gas</a:t>
            </a:r>
            <a:r>
              <a:rPr lang="cs-CZ" sz="1200" i="1" dirty="0">
                <a:latin typeface="Georgia" panose="02040502050405020303" pitchFamily="18" charset="0"/>
              </a:rPr>
              <a:t> </a:t>
            </a:r>
            <a:r>
              <a:rPr lang="cs-CZ" sz="1200" i="1" dirty="0" err="1">
                <a:latin typeface="Georgia" panose="02040502050405020303" pitchFamily="18" charset="0"/>
              </a:rPr>
              <a:t>Pipelines</a:t>
            </a:r>
            <a:r>
              <a:rPr lang="cs-CZ" sz="1200" i="1" dirty="0">
                <a:latin typeface="Georgia" panose="02040502050405020303" pitchFamily="18" charset="0"/>
              </a:rPr>
              <a:t>” </a:t>
            </a:r>
            <a:r>
              <a:rPr lang="cs-CZ" sz="1200" i="1" dirty="0"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https://education.nationalgeographic.org/resource/europe-map</a:t>
            </a:r>
            <a:r>
              <a:rPr lang="cs-CZ" sz="1200" i="1" dirty="0">
                <a:latin typeface="Georgia" panose="02040502050405020303" pitchFamily="18" charset="0"/>
              </a:rPr>
              <a:t> , stránka navštívena 5. ledna 2022</a:t>
            </a:r>
          </a:p>
          <a:p>
            <a:r>
              <a:rPr lang="cs-CZ" sz="1200" b="1" dirty="0">
                <a:latin typeface="Georgia" panose="02040502050405020303" pitchFamily="18" charset="0"/>
              </a:rPr>
              <a:t>Ropovod Družba: </a:t>
            </a:r>
            <a:r>
              <a:rPr lang="cs-CZ" sz="1200" i="1" dirty="0" err="1">
                <a:latin typeface="Georgia" panose="02040502050405020303" pitchFamily="18" charset="0"/>
              </a:rPr>
              <a:t>Financial</a:t>
            </a:r>
            <a:r>
              <a:rPr lang="cs-CZ" sz="1200" i="1" dirty="0">
                <a:latin typeface="Georgia" panose="02040502050405020303" pitchFamily="18" charset="0"/>
              </a:rPr>
              <a:t> Times, “</a:t>
            </a:r>
            <a:r>
              <a:rPr lang="en-US" sz="1200" i="1" dirty="0">
                <a:latin typeface="Georgia" panose="02040502050405020303" pitchFamily="18" charset="0"/>
              </a:rPr>
              <a:t>The Soviet pipeline that keeps Europe hooked on Moscow’s oil</a:t>
            </a:r>
            <a:r>
              <a:rPr lang="cs-CZ" sz="1200" i="1" dirty="0">
                <a:latin typeface="Georgia" panose="02040502050405020303" pitchFamily="18" charset="0"/>
              </a:rPr>
              <a:t>”, </a:t>
            </a:r>
            <a:r>
              <a:rPr lang="cs-CZ" sz="1200" i="1" dirty="0"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https://www.ft.com/content/865ee6bd-673e-4810-8726-6f7e007d5d0a</a:t>
            </a:r>
            <a:r>
              <a:rPr lang="cs-CZ" sz="1200" i="1" dirty="0">
                <a:latin typeface="Georgia" panose="02040502050405020303" pitchFamily="18" charset="0"/>
              </a:rPr>
              <a:t> , stránka navštívena 15. března 2022</a:t>
            </a:r>
          </a:p>
          <a:p>
            <a:r>
              <a:rPr lang="cs-CZ" sz="1200" b="1" dirty="0">
                <a:latin typeface="Georgia" panose="02040502050405020303" pitchFamily="18" charset="0"/>
              </a:rPr>
              <a:t>Spotřeba pohonných hmot v České republice 2020-2022: </a:t>
            </a:r>
            <a:r>
              <a:rPr lang="cs-CZ" sz="1200" i="1" dirty="0">
                <a:latin typeface="Georgia" panose="02040502050405020303" pitchFamily="18" charset="0"/>
              </a:rPr>
              <a:t>Česká asociace petrolejářského průmyslu a obchodu ČAPPO, “</a:t>
            </a:r>
            <a:r>
              <a:rPr lang="pl-PL" sz="1200" i="1" dirty="0">
                <a:latin typeface="Georgia" panose="02040502050405020303" pitchFamily="18" charset="0"/>
              </a:rPr>
              <a:t>Spotřeba vybraných ropných produktů v ČR – od počátku roku 2020, 2021 a 2022</a:t>
            </a:r>
            <a:r>
              <a:rPr lang="cs-CZ" sz="1200" i="1" dirty="0">
                <a:latin typeface="Georgia" panose="02040502050405020303" pitchFamily="18" charset="0"/>
              </a:rPr>
              <a:t>”, </a:t>
            </a:r>
            <a:r>
              <a:rPr lang="cs-CZ" sz="1200" i="1" dirty="0"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https://www.cappo.cz/cisla-a-fakta/spotreba-pohonnych-hmot-v-cr</a:t>
            </a:r>
            <a:r>
              <a:rPr lang="cs-CZ" sz="1200" i="1" dirty="0">
                <a:latin typeface="Georgia" panose="02040502050405020303" pitchFamily="18" charset="0"/>
              </a:rPr>
              <a:t> , stránka navštívena 5. srpna 2022</a:t>
            </a:r>
            <a:endParaRPr lang="cs-CZ" sz="1200" b="1" i="1" dirty="0">
              <a:latin typeface="Georgia" panose="02040502050405020303" pitchFamily="18" charset="0"/>
            </a:endParaRPr>
          </a:p>
          <a:p>
            <a:r>
              <a:rPr lang="cs-CZ" sz="1200" b="1" dirty="0">
                <a:latin typeface="Georgia" panose="02040502050405020303" pitchFamily="18" charset="0"/>
              </a:rPr>
              <a:t>Ropovody ve střední Evropě:</a:t>
            </a:r>
            <a:r>
              <a:rPr lang="cs-CZ" sz="1200" b="1" i="1" dirty="0">
                <a:latin typeface="Georgia" panose="02040502050405020303" pitchFamily="18" charset="0"/>
              </a:rPr>
              <a:t> </a:t>
            </a:r>
            <a:r>
              <a:rPr lang="cs-CZ" sz="1200" i="1" dirty="0">
                <a:latin typeface="Georgia" panose="02040502050405020303" pitchFamily="18" charset="0"/>
              </a:rPr>
              <a:t>webové stránky společnosti Mero, </a:t>
            </a:r>
            <a:r>
              <a:rPr lang="cs-CZ" sz="1200" i="1" dirty="0">
                <a:latin typeface="Georgia" panose="020405020504050203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https://mero.cz/wp-content/uploads/2021/05/mapa-evropa-3.png</a:t>
            </a:r>
            <a:r>
              <a:rPr lang="cs-CZ" sz="1200" i="1" dirty="0">
                <a:latin typeface="Georgia" panose="02040502050405020303" pitchFamily="18" charset="0"/>
              </a:rPr>
              <a:t> , stránka navštívena 10. února 2022</a:t>
            </a:r>
          </a:p>
          <a:p>
            <a:r>
              <a:rPr lang="cs-CZ" sz="1200" b="1" dirty="0">
                <a:latin typeface="Georgia" panose="02040502050405020303" pitchFamily="18" charset="0"/>
              </a:rPr>
              <a:t>Německé rafinérie: </a:t>
            </a:r>
            <a:r>
              <a:rPr lang="cs-CZ" sz="1200" i="1" dirty="0">
                <a:latin typeface="Georgia" panose="02040502050405020303" pitchFamily="18" charset="0"/>
              </a:rPr>
              <a:t>Energypost.eu, “</a:t>
            </a:r>
            <a:r>
              <a:rPr lang="en-US" sz="1200" i="1" dirty="0">
                <a:latin typeface="Georgia" panose="02040502050405020303" pitchFamily="18" charset="0"/>
              </a:rPr>
              <a:t>How could Germany wind down Russian oil imports by the end of 2022”</a:t>
            </a:r>
            <a:r>
              <a:rPr lang="cs-CZ" sz="1200" i="1" dirty="0">
                <a:latin typeface="Georgia" panose="02040502050405020303" pitchFamily="18" charset="0"/>
              </a:rPr>
              <a:t>, </a:t>
            </a:r>
            <a:r>
              <a:rPr lang="cs-CZ" sz="1200" i="1" dirty="0">
                <a:latin typeface="Georgia" panose="02040502050405020303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https://energypost.eu/how-could-germany-wind-down-russian-oil-imports-by-the-end-of-2022</a:t>
            </a:r>
            <a:r>
              <a:rPr lang="cs-CZ" sz="1200" i="1" dirty="0">
                <a:latin typeface="Georgia" panose="02040502050405020303" pitchFamily="18" charset="0"/>
              </a:rPr>
              <a:t> , stránka navštívena 28. dubna 2022</a:t>
            </a:r>
          </a:p>
          <a:p>
            <a:r>
              <a:rPr lang="cs-CZ" sz="1200" b="1" dirty="0">
                <a:latin typeface="Georgia" panose="02040502050405020303" pitchFamily="18" charset="0"/>
              </a:rPr>
              <a:t>Závislost Evropy na ruském plynu: </a:t>
            </a:r>
            <a:r>
              <a:rPr lang="cs-CZ" sz="1200" i="1" dirty="0">
                <a:latin typeface="Georgia" panose="02040502050405020303" pitchFamily="18" charset="0"/>
              </a:rPr>
              <a:t>IMF Blog, “</a:t>
            </a:r>
            <a:r>
              <a:rPr lang="en-US" sz="1200" i="1" dirty="0">
                <a:latin typeface="Georgia" panose="02040502050405020303" pitchFamily="18" charset="0"/>
              </a:rPr>
              <a:t>How a Russian Natural Gas Cutoff Could Weigh on Europe’s Economies</a:t>
            </a:r>
            <a:r>
              <a:rPr lang="cs-CZ" sz="1200" i="1" dirty="0">
                <a:latin typeface="Georgia" panose="02040502050405020303" pitchFamily="18" charset="0"/>
              </a:rPr>
              <a:t>”, </a:t>
            </a:r>
            <a:r>
              <a:rPr lang="cs-CZ" sz="1200" i="1" dirty="0">
                <a:latin typeface="Georgia" panose="02040502050405020303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https://blogs.imf.org/2022/07/19/how-a-russian-natural-gas-cutoff-could-weigh-on-europes-economies</a:t>
            </a:r>
            <a:r>
              <a:rPr lang="cs-CZ" sz="1200" i="1" dirty="0">
                <a:latin typeface="Georgia" panose="02040502050405020303" pitchFamily="18" charset="0"/>
              </a:rPr>
              <a:t>, stránka navštívena 10. srpna 2022</a:t>
            </a:r>
          </a:p>
          <a:p>
            <a:r>
              <a:rPr lang="cs-CZ" sz="1200" b="1" dirty="0">
                <a:latin typeface="Georgia" panose="02040502050405020303" pitchFamily="18" charset="0"/>
              </a:rPr>
              <a:t>Čím nahradíme ruský plyn: </a:t>
            </a:r>
            <a:r>
              <a:rPr lang="cs-CZ" sz="1200" i="1" dirty="0">
                <a:latin typeface="Georgia" panose="02040502050405020303" pitchFamily="18" charset="0"/>
              </a:rPr>
              <a:t>propočty autora, červen 2022</a:t>
            </a:r>
          </a:p>
          <a:p>
            <a:r>
              <a:rPr lang="cs-CZ" sz="1200" b="1">
                <a:latin typeface="Georgia" panose="02040502050405020303" pitchFamily="18" charset="0"/>
              </a:rPr>
              <a:t>Německé </a:t>
            </a:r>
            <a:r>
              <a:rPr lang="cs-CZ" sz="1200" b="1" dirty="0">
                <a:latin typeface="Georgia" panose="02040502050405020303" pitchFamily="18" charset="0"/>
              </a:rPr>
              <a:t>plánované LNG: </a:t>
            </a:r>
            <a:r>
              <a:rPr lang="cs-CZ" sz="1200" i="1" dirty="0" err="1">
                <a:latin typeface="Georgia" panose="02040502050405020303" pitchFamily="18" charset="0"/>
              </a:rPr>
              <a:t>Financial</a:t>
            </a:r>
            <a:r>
              <a:rPr lang="cs-CZ" sz="1200" i="1" dirty="0">
                <a:latin typeface="Georgia" panose="02040502050405020303" pitchFamily="18" charset="0"/>
              </a:rPr>
              <a:t> Times, “</a:t>
            </a:r>
            <a:r>
              <a:rPr lang="en-US" sz="1200" i="1" dirty="0">
                <a:latin typeface="Georgia" panose="02040502050405020303" pitchFamily="18" charset="0"/>
              </a:rPr>
              <a:t>LNG revolution: Germany’s plan to wean itself off Russian gas takes shape</a:t>
            </a:r>
            <a:r>
              <a:rPr lang="cs-CZ" sz="1200" i="1" dirty="0">
                <a:latin typeface="Georgia" panose="02040502050405020303" pitchFamily="18" charset="0"/>
              </a:rPr>
              <a:t>”, </a:t>
            </a:r>
            <a:r>
              <a:rPr lang="cs-CZ" sz="1200" i="1" dirty="0">
                <a:latin typeface="Georgia" panose="02040502050405020303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https://www.ft.com/content/6c6352c3-cb60-48e5-aa5e-7cf02328f544</a:t>
            </a:r>
            <a:r>
              <a:rPr lang="cs-CZ" sz="1200" i="1" dirty="0">
                <a:latin typeface="Georgia" panose="02040502050405020303" pitchFamily="18" charset="0"/>
              </a:rPr>
              <a:t> , stránka navštívena 6. června 2022</a:t>
            </a:r>
          </a:p>
          <a:p>
            <a:r>
              <a:rPr lang="cs-CZ" sz="1200" b="1" dirty="0">
                <a:latin typeface="Georgia" panose="02040502050405020303" pitchFamily="18" charset="0"/>
              </a:rPr>
              <a:t>Lodě s LNG: </a:t>
            </a:r>
            <a:r>
              <a:rPr lang="cs-CZ" sz="1200" i="1" dirty="0">
                <a:latin typeface="Georgia" panose="02040502050405020303" pitchFamily="18" charset="0"/>
              </a:rPr>
              <a:t>Marine </a:t>
            </a:r>
            <a:r>
              <a:rPr lang="cs-CZ" sz="1200" i="1" dirty="0" err="1">
                <a:latin typeface="Georgia" panose="02040502050405020303" pitchFamily="18" charset="0"/>
              </a:rPr>
              <a:t>Traffic</a:t>
            </a:r>
            <a:r>
              <a:rPr lang="cs-CZ" sz="1200" i="1" dirty="0">
                <a:latin typeface="Georgia" panose="02040502050405020303" pitchFamily="18" charset="0"/>
              </a:rPr>
              <a:t> Blog, “</a:t>
            </a:r>
            <a:r>
              <a:rPr lang="en-US" sz="1200" i="1" dirty="0">
                <a:latin typeface="Georgia" panose="02040502050405020303" pitchFamily="18" charset="0"/>
              </a:rPr>
              <a:t>Where did all LNG carriers go?</a:t>
            </a:r>
            <a:r>
              <a:rPr lang="cs-CZ" sz="1200" i="1" dirty="0">
                <a:latin typeface="Georgia" panose="02040502050405020303" pitchFamily="18" charset="0"/>
              </a:rPr>
              <a:t>”, </a:t>
            </a:r>
            <a:r>
              <a:rPr lang="cs-CZ" sz="1200" i="1" dirty="0">
                <a:latin typeface="Georgia" panose="02040502050405020303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https://www.marinetraffic.com/blog/wp-content/uploads/2022/01/Screenshot-2022-01-11T171843.701.png</a:t>
            </a:r>
            <a:r>
              <a:rPr lang="cs-CZ" sz="1200" i="1" dirty="0">
                <a:latin typeface="Georgia" panose="02040502050405020303" pitchFamily="18" charset="0"/>
              </a:rPr>
              <a:t> , stránka navštívena 20. ledna 2022</a:t>
            </a:r>
          </a:p>
          <a:p>
            <a:r>
              <a:rPr lang="cs-CZ" sz="1200" b="1" dirty="0">
                <a:latin typeface="Georgia" panose="02040502050405020303" pitchFamily="18" charset="0"/>
              </a:rPr>
              <a:t>Čínské plynovody: </a:t>
            </a:r>
            <a:r>
              <a:rPr lang="cs-CZ" sz="1200" i="1" dirty="0">
                <a:latin typeface="Georgia" panose="02040502050405020303" pitchFamily="18" charset="0"/>
              </a:rPr>
              <a:t>Natural </a:t>
            </a:r>
            <a:r>
              <a:rPr lang="cs-CZ" sz="1200" i="1" dirty="0" err="1">
                <a:latin typeface="Georgia" panose="02040502050405020303" pitchFamily="18" charset="0"/>
              </a:rPr>
              <a:t>Gas</a:t>
            </a:r>
            <a:r>
              <a:rPr lang="cs-CZ" sz="1200" i="1" dirty="0">
                <a:latin typeface="Georgia" panose="02040502050405020303" pitchFamily="18" charset="0"/>
              </a:rPr>
              <a:t> </a:t>
            </a:r>
            <a:r>
              <a:rPr lang="cs-CZ" sz="1200" i="1" dirty="0" err="1">
                <a:latin typeface="Georgia" panose="02040502050405020303" pitchFamily="18" charset="0"/>
              </a:rPr>
              <a:t>World</a:t>
            </a:r>
            <a:r>
              <a:rPr lang="cs-CZ" sz="1200" i="1" dirty="0">
                <a:latin typeface="Georgia" panose="02040502050405020303" pitchFamily="18" charset="0"/>
              </a:rPr>
              <a:t>, “</a:t>
            </a:r>
            <a:r>
              <a:rPr lang="en-US" sz="1200" i="1" dirty="0">
                <a:latin typeface="Georgia" panose="02040502050405020303" pitchFamily="18" charset="0"/>
              </a:rPr>
              <a:t>China </a:t>
            </a:r>
            <a:r>
              <a:rPr lang="en-US" sz="1200" i="1" dirty="0" err="1">
                <a:latin typeface="Georgia" panose="02040502050405020303" pitchFamily="18" charset="0"/>
              </a:rPr>
              <a:t>en</a:t>
            </a:r>
            <a:r>
              <a:rPr lang="en-US" sz="1200" i="1" dirty="0">
                <a:latin typeface="Georgia" panose="02040502050405020303" pitchFamily="18" charset="0"/>
              </a:rPr>
              <a:t> route to being world’s largest LNG import market</a:t>
            </a:r>
            <a:r>
              <a:rPr lang="cs-CZ" sz="1200" i="1" dirty="0">
                <a:latin typeface="Georgia" panose="02040502050405020303" pitchFamily="18" charset="0"/>
              </a:rPr>
              <a:t>”, </a:t>
            </a:r>
            <a:r>
              <a:rPr lang="cs-CZ" sz="1200" i="1" dirty="0">
                <a:latin typeface="Georgia" panose="02040502050405020303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https://www.naturalgasworld.com/china-en-route-to-being-worlds-largest-lng-import-market-lng-condensed-68174</a:t>
            </a:r>
            <a:r>
              <a:rPr lang="cs-CZ" sz="1200" i="1" dirty="0">
                <a:latin typeface="Georgia" panose="02040502050405020303" pitchFamily="18" charset="0"/>
              </a:rPr>
              <a:t> , stránka navštívena 10. února 2022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A37ED0D-2475-44F9-EBB9-01B94C34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21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466C2CA0-E757-4A59-B83C-69546E9D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…duben 2020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3ADF928-832D-491C-B275-3F4C9449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6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E3D6215-349E-422F-9EFC-2A71B31B4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1" y="1124744"/>
            <a:ext cx="8538838" cy="48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5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Křehká civilizace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Naše společnost – pohodlí, v němž žijeme – závisí na bezchybném fungování desítek systémů</a:t>
            </a:r>
          </a:p>
          <a:p>
            <a:r>
              <a:rPr lang="cs-CZ" sz="3600" dirty="0">
                <a:latin typeface="Georgia" pitchFamily="18" charset="0"/>
              </a:rPr>
              <a:t>Zásobování vodou, potravinami; elektřina, teplo; doprava; finanční struktury; léky, nemocnice; kanalizace, odpad…</a:t>
            </a:r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19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Nesamozřejmost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Odmítáme si připustit, jak výjimečnou – </a:t>
            </a:r>
            <a:r>
              <a:rPr lang="cs-CZ" sz="3600" i="1" dirty="0">
                <a:latin typeface="Georgia" pitchFamily="18" charset="0"/>
              </a:rPr>
              <a:t>nenormální</a:t>
            </a:r>
            <a:r>
              <a:rPr lang="cs-CZ" sz="3600" dirty="0">
                <a:latin typeface="Georgia" pitchFamily="18" charset="0"/>
              </a:rPr>
              <a:t> – éru zažíváme</a:t>
            </a:r>
          </a:p>
          <a:p>
            <a:r>
              <a:rPr lang="cs-CZ" sz="3600" b="1" dirty="0">
                <a:latin typeface="Georgia" pitchFamily="18" charset="0"/>
              </a:rPr>
              <a:t>Nejdelší mír </a:t>
            </a:r>
            <a:r>
              <a:rPr lang="cs-CZ" sz="3600" dirty="0">
                <a:latin typeface="Georgia" pitchFamily="18" charset="0"/>
              </a:rPr>
              <a:t>od pádu Římské říše; </a:t>
            </a:r>
            <a:r>
              <a:rPr lang="cs-CZ" sz="3600" b="1" dirty="0">
                <a:latin typeface="Georgia" pitchFamily="18" charset="0"/>
              </a:rPr>
              <a:t>nejvyšší životní úroveň </a:t>
            </a:r>
            <a:r>
              <a:rPr lang="cs-CZ" sz="3600" dirty="0">
                <a:latin typeface="Georgia" pitchFamily="18" charset="0"/>
              </a:rPr>
              <a:t>pro nejširší vrstvy; </a:t>
            </a:r>
            <a:r>
              <a:rPr lang="cs-CZ" sz="3600" b="1" dirty="0">
                <a:latin typeface="Georgia" pitchFamily="18" charset="0"/>
              </a:rPr>
              <a:t>nejdelší</a:t>
            </a:r>
            <a:r>
              <a:rPr lang="cs-CZ" sz="3600" dirty="0">
                <a:latin typeface="Georgia" pitchFamily="18" charset="0"/>
              </a:rPr>
              <a:t> průměrný lidský</a:t>
            </a:r>
            <a:r>
              <a:rPr lang="cs-CZ" sz="3600" b="1" dirty="0">
                <a:latin typeface="Georgia" pitchFamily="18" charset="0"/>
              </a:rPr>
              <a:t> život </a:t>
            </a:r>
            <a:r>
              <a:rPr lang="cs-CZ" sz="3600" dirty="0">
                <a:latin typeface="Georgia" pitchFamily="18" charset="0"/>
              </a:rPr>
              <a:t>v dějinách</a:t>
            </a:r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92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Malý problém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E145721-D57A-49D7-85CC-6650AFB9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08" y="1916832"/>
            <a:ext cx="6352583" cy="36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432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19 IEA powerpoint template">
  <a:themeElements>
    <a:clrScheme name="IEA template">
      <a:dk1>
        <a:srgbClr val="000000"/>
      </a:dk1>
      <a:lt1>
        <a:sysClr val="window" lastClr="FFFFFF"/>
      </a:lt1>
      <a:dk2>
        <a:srgbClr val="5EBB51"/>
      </a:dk2>
      <a:lt2>
        <a:srgbClr val="FFFFFF"/>
      </a:lt2>
      <a:accent1>
        <a:srgbClr val="5EBB51"/>
      </a:accent1>
      <a:accent2>
        <a:srgbClr val="4F81BD"/>
      </a:accent2>
      <a:accent3>
        <a:srgbClr val="F79646"/>
      </a:accent3>
      <a:accent4>
        <a:srgbClr val="002060"/>
      </a:accent4>
      <a:accent5>
        <a:srgbClr val="C00000"/>
      </a:accent5>
      <a:accent6>
        <a:srgbClr val="4BACC6"/>
      </a:accent6>
      <a:hlink>
        <a:srgbClr val="5EBB51"/>
      </a:hlink>
      <a:folHlink>
        <a:srgbClr val="5EBB51"/>
      </a:folHlink>
    </a:clrScheme>
    <a:fontScheme name="IEA template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5000"/>
          </a:schemeClr>
        </a:solidFill>
        <a:ln>
          <a:noFill/>
        </a:ln>
      </a:spPr>
      <a:bodyPr rtlCol="0" anchor="ctr"/>
      <a:lstStyle>
        <a:defPPr algn="ctr">
          <a:defRPr sz="120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9 IEA powerpoint template.potx [Read-Only]" id="{B820E055-F6A8-46F9-9BB3-710B6D54013A}" vid="{54CC6476-D078-4E35-A91C-2766D16863C8}"/>
    </a:ext>
  </a:extLst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1487</Words>
  <Application>Microsoft Office PowerPoint</Application>
  <PresentationFormat>Předvádění na obrazovce (4:3)</PresentationFormat>
  <Paragraphs>325</Paragraphs>
  <Slides>57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57</vt:i4>
      </vt:variant>
    </vt:vector>
  </HeadingPairs>
  <TitlesOfParts>
    <vt:vector size="68" baseType="lpstr">
      <vt:lpstr>ＭＳ Ｐゴシック</vt:lpstr>
      <vt:lpstr>Arial</vt:lpstr>
      <vt:lpstr>Calibri</vt:lpstr>
      <vt:lpstr>Cambria Math</vt:lpstr>
      <vt:lpstr>Century Gothic</vt:lpstr>
      <vt:lpstr>Georgia</vt:lpstr>
      <vt:lpstr>Segoe UI</vt:lpstr>
      <vt:lpstr>Times New Roman</vt:lpstr>
      <vt:lpstr>Wingdings</vt:lpstr>
      <vt:lpstr>Motiv sady Office</vt:lpstr>
      <vt:lpstr>2019 IEA powerpoint template</vt:lpstr>
      <vt:lpstr>Energetická bezpečnost 2022</vt:lpstr>
      <vt:lpstr>Přelomový čas</vt:lpstr>
      <vt:lpstr>Nový svět  (přednáška z 20. září 2021)</vt:lpstr>
      <vt:lpstr>Prezentace aplikace PowerPoint</vt:lpstr>
      <vt:lpstr>září 2019…</vt:lpstr>
      <vt:lpstr>…duben 2020</vt:lpstr>
      <vt:lpstr>Křehká civilizace</vt:lpstr>
      <vt:lpstr>Nesamozřejmost</vt:lpstr>
      <vt:lpstr>Malý problém</vt:lpstr>
      <vt:lpstr>Covid-19</vt:lpstr>
      <vt:lpstr>Ruská válka</vt:lpstr>
      <vt:lpstr>Ropa</vt:lpstr>
      <vt:lpstr>Prezentace aplikace PowerPoint</vt:lpstr>
      <vt:lpstr>Prezentace aplikace PowerPoint</vt:lpstr>
      <vt:lpstr>Spotřeba pohonných hmot v České republice, 2020-2022</vt:lpstr>
      <vt:lpstr>Prezentace aplikace PowerPoint</vt:lpstr>
      <vt:lpstr>Prezentace aplikace PowerPoint</vt:lpstr>
      <vt:lpstr>Zemní plyn</vt:lpstr>
      <vt:lpstr>Prezentace aplikace PowerPoint</vt:lpstr>
      <vt:lpstr>Čím nahradíme  ruský zemní plyn</vt:lpstr>
      <vt:lpstr>Prezentace aplikace PowerPoint</vt:lpstr>
      <vt:lpstr>Prezentace aplikace PowerPoint</vt:lpstr>
      <vt:lpstr>Prezentace aplikace PowerPoint</vt:lpstr>
      <vt:lpstr>A teď jeden  vzoreček</vt:lpstr>
      <vt:lpstr>Σ =2 Cp +  4/( 10) CETS</vt:lpstr>
      <vt:lpstr>Svět ropy, 2022</vt:lpstr>
      <vt:lpstr>Covid-19 a energetika</vt:lpstr>
      <vt:lpstr>Pondělí 9. března 2020</vt:lpstr>
      <vt:lpstr>Pondělí 20. dubna 2020</vt:lpstr>
      <vt:lpstr>Ropa za mínus 40 dolarů</vt:lpstr>
      <vt:lpstr>září 2022 – setrvalý stav</vt:lpstr>
      <vt:lpstr>Rozumný krok</vt:lpstr>
      <vt:lpstr>Co neříkáme</vt:lpstr>
      <vt:lpstr>Prezentace aplikace PowerPoint</vt:lpstr>
      <vt:lpstr>Carbon based life</vt:lpstr>
      <vt:lpstr>Ropní rentiéři</vt:lpstr>
      <vt:lpstr>Klima</vt:lpstr>
      <vt:lpstr>Co bude?</vt:lpstr>
      <vt:lpstr>„Elity“ vs. „lidi“</vt:lpstr>
      <vt:lpstr>Kdo bude platit?</vt:lpstr>
      <vt:lpstr>Prezentace aplikace PowerPoint</vt:lpstr>
      <vt:lpstr>Prezentace aplikace PowerPoint</vt:lpstr>
      <vt:lpstr>Ten druhý svět</vt:lpstr>
      <vt:lpstr>Prezentace aplikace PowerPoint</vt:lpstr>
      <vt:lpstr>Bezpečí</vt:lpstr>
      <vt:lpstr>Kdo to řekl?</vt:lpstr>
      <vt:lpstr>Prezentace aplikace PowerPoint</vt:lpstr>
      <vt:lpstr>New Orleans, 2005</vt:lpstr>
      <vt:lpstr>Žena, demokratka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Řím vs. barbaři</vt:lpstr>
      <vt:lpstr>Naděje</vt:lpstr>
      <vt:lpstr>Citované 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Energetická bezpečnost: proč právě teď?</dc:title>
  <dc:creator>X Y</dc:creator>
  <cp:lastModifiedBy>Jaroslav Knápek</cp:lastModifiedBy>
  <cp:revision>157</cp:revision>
  <cp:lastPrinted>2020-05-14T07:57:05Z</cp:lastPrinted>
  <dcterms:modified xsi:type="dcterms:W3CDTF">2022-09-18T19:11:39Z</dcterms:modified>
</cp:coreProperties>
</file>